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3"/>
  </p:notesMasterIdLst>
  <p:sldIdLst>
    <p:sldId id="265" r:id="rId2"/>
    <p:sldId id="363" r:id="rId3"/>
    <p:sldId id="276" r:id="rId4"/>
    <p:sldId id="277" r:id="rId5"/>
    <p:sldId id="361" r:id="rId6"/>
    <p:sldId id="278" r:id="rId7"/>
    <p:sldId id="280" r:id="rId8"/>
    <p:sldId id="270" r:id="rId9"/>
    <p:sldId id="281" r:id="rId10"/>
    <p:sldId id="282" r:id="rId11"/>
    <p:sldId id="283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1" r:id="rId20"/>
    <p:sldId id="296" r:id="rId21"/>
    <p:sldId id="295" r:id="rId22"/>
    <p:sldId id="297" r:id="rId23"/>
    <p:sldId id="299" r:id="rId24"/>
    <p:sldId id="300" r:id="rId25"/>
    <p:sldId id="301" r:id="rId26"/>
    <p:sldId id="362" r:id="rId27"/>
    <p:sldId id="364" r:id="rId28"/>
    <p:sldId id="303" r:id="rId29"/>
    <p:sldId id="353" r:id="rId30"/>
    <p:sldId id="305" r:id="rId31"/>
    <p:sldId id="354" r:id="rId32"/>
    <p:sldId id="307" r:id="rId33"/>
    <p:sldId id="355" r:id="rId34"/>
    <p:sldId id="311" r:id="rId35"/>
    <p:sldId id="310" r:id="rId36"/>
    <p:sldId id="309" r:id="rId37"/>
    <p:sldId id="308" r:id="rId38"/>
    <p:sldId id="356" r:id="rId39"/>
    <p:sldId id="318" r:id="rId40"/>
    <p:sldId id="317" r:id="rId41"/>
    <p:sldId id="316" r:id="rId42"/>
    <p:sldId id="315" r:id="rId43"/>
    <p:sldId id="314" r:id="rId44"/>
    <p:sldId id="313" r:id="rId45"/>
    <p:sldId id="312" r:id="rId46"/>
    <p:sldId id="327" r:id="rId47"/>
    <p:sldId id="326" r:id="rId48"/>
    <p:sldId id="325" r:id="rId49"/>
    <p:sldId id="323" r:id="rId50"/>
    <p:sldId id="322" r:id="rId51"/>
    <p:sldId id="321" r:id="rId52"/>
    <p:sldId id="320" r:id="rId53"/>
    <p:sldId id="365" r:id="rId54"/>
    <p:sldId id="366" r:id="rId55"/>
    <p:sldId id="334" r:id="rId56"/>
    <p:sldId id="333" r:id="rId57"/>
    <p:sldId id="332" r:id="rId58"/>
    <p:sldId id="357" r:id="rId59"/>
    <p:sldId id="331" r:id="rId60"/>
    <p:sldId id="330" r:id="rId61"/>
    <p:sldId id="329" r:id="rId62"/>
    <p:sldId id="343" r:id="rId63"/>
    <p:sldId id="342" r:id="rId64"/>
    <p:sldId id="341" r:id="rId65"/>
    <p:sldId id="340" r:id="rId66"/>
    <p:sldId id="339" r:id="rId67"/>
    <p:sldId id="338" r:id="rId68"/>
    <p:sldId id="359" r:id="rId69"/>
    <p:sldId id="336" r:id="rId70"/>
    <p:sldId id="335" r:id="rId71"/>
    <p:sldId id="367" r:id="rId72"/>
    <p:sldId id="337" r:id="rId73"/>
    <p:sldId id="347" r:id="rId74"/>
    <p:sldId id="346" r:id="rId75"/>
    <p:sldId id="345" r:id="rId76"/>
    <p:sldId id="344" r:id="rId77"/>
    <p:sldId id="350" r:id="rId78"/>
    <p:sldId id="348" r:id="rId79"/>
    <p:sldId id="351" r:id="rId80"/>
    <p:sldId id="269" r:id="rId81"/>
    <p:sldId id="268" r:id="rId8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  <p14:sldId id="363"/>
            <p14:sldId id="276"/>
            <p14:sldId id="277"/>
            <p14:sldId id="361"/>
            <p14:sldId id="278"/>
            <p14:sldId id="280"/>
            <p14:sldId id="270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  <p14:sldId id="292"/>
            <p14:sldId id="293"/>
            <p14:sldId id="291"/>
            <p14:sldId id="296"/>
            <p14:sldId id="295"/>
            <p14:sldId id="297"/>
            <p14:sldId id="299"/>
            <p14:sldId id="300"/>
            <p14:sldId id="301"/>
            <p14:sldId id="362"/>
            <p14:sldId id="364"/>
            <p14:sldId id="303"/>
            <p14:sldId id="353"/>
            <p14:sldId id="305"/>
            <p14:sldId id="354"/>
            <p14:sldId id="307"/>
            <p14:sldId id="355"/>
            <p14:sldId id="311"/>
            <p14:sldId id="310"/>
            <p14:sldId id="309"/>
            <p14:sldId id="308"/>
            <p14:sldId id="356"/>
            <p14:sldId id="318"/>
            <p14:sldId id="317"/>
            <p14:sldId id="316"/>
            <p14:sldId id="315"/>
            <p14:sldId id="314"/>
            <p14:sldId id="313"/>
            <p14:sldId id="312"/>
            <p14:sldId id="327"/>
            <p14:sldId id="326"/>
            <p14:sldId id="325"/>
            <p14:sldId id="323"/>
            <p14:sldId id="322"/>
            <p14:sldId id="321"/>
            <p14:sldId id="320"/>
            <p14:sldId id="365"/>
            <p14:sldId id="366"/>
            <p14:sldId id="334"/>
            <p14:sldId id="333"/>
            <p14:sldId id="332"/>
            <p14:sldId id="357"/>
            <p14:sldId id="331"/>
            <p14:sldId id="330"/>
            <p14:sldId id="329"/>
            <p14:sldId id="343"/>
            <p14:sldId id="342"/>
            <p14:sldId id="341"/>
            <p14:sldId id="340"/>
            <p14:sldId id="339"/>
            <p14:sldId id="338"/>
            <p14:sldId id="359"/>
            <p14:sldId id="336"/>
            <p14:sldId id="335"/>
            <p14:sldId id="367"/>
            <p14:sldId id="337"/>
            <p14:sldId id="347"/>
            <p14:sldId id="346"/>
            <p14:sldId id="345"/>
            <p14:sldId id="344"/>
            <p14:sldId id="350"/>
            <p14:sldId id="348"/>
            <p14:sldId id="351"/>
          </p14:sldIdLst>
        </p14:section>
        <p14:section name="Final" id="{E1E3221E-6D36-4C82-B070-E76D7D2AEF93}">
          <p14:sldIdLst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8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601" autoAdjust="0"/>
  </p:normalViewPr>
  <p:slideViewPr>
    <p:cSldViewPr snapToGrid="0">
      <p:cViewPr varScale="1">
        <p:scale>
          <a:sx n="86" d="100"/>
          <a:sy n="86" d="100"/>
        </p:scale>
        <p:origin x="77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pPr/>
              <a:t>2021/3/12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E861-C747-4A66-827E-1ACC7C706D08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121-B381-42FE-AA79-33B62B0D4D6D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7EE1-6DEB-4097-A01F-6C5ACA604CBD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4370F-2BF3-44DC-9587-F881A404A77F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7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FE9E-149C-4881-8F35-50F20B4C3165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44BB7-A9A4-413F-862A-1F8336A4B1CD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2748B-FE2B-419E-BCE8-52F6591E266E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70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12" Type="http://schemas.openxmlformats.org/officeDocument/2006/relationships/image" Target="../media/image36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BDB7-B8F2-4AF2-8A61-0A4E545A78B4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 panose="020F0502020204030204"/>
                <a:cs typeface="Calibri" panose="020F0502020204030204"/>
              </a:rPr>
              <a:t>Dr. </a:t>
            </a:r>
            <a:r>
              <a:rPr lang="en-US" sz="2400" spc="-85" dirty="0">
                <a:latin typeface="Calibri" panose="020F0502020204030204"/>
                <a:cs typeface="Calibri" panose="020F0502020204030204"/>
              </a:rPr>
              <a:t>Beilun Wang</a:t>
            </a:r>
            <a:r>
              <a:rPr sz="2400" spc="55" dirty="0">
                <a:latin typeface="Calibri" panose="020F0502020204030204"/>
                <a:cs typeface="Calibri" panose="020F0502020204030204"/>
              </a:rPr>
              <a:t> 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latin typeface="Calibri" panose="020F0502020204030204"/>
                <a:cs typeface="Calibri" panose="020F0502020204030204"/>
              </a:rPr>
              <a:t>         Southeast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University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              School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of  Computer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latin typeface="Calibri" panose="020F0502020204030204"/>
                <a:cs typeface="Calibri" panose="020F0502020204030204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/>
              <a:t>Machine</a:t>
            </a:r>
            <a:r>
              <a:rPr lang="en-US" sz="5300" spc="-35" dirty="0"/>
              <a:t> </a:t>
            </a:r>
            <a:r>
              <a:rPr lang="en-US" sz="5300" spc="45" dirty="0"/>
              <a:t>Learning</a:t>
            </a:r>
            <a:endParaRPr lang="en-US" sz="5300" dirty="0"/>
          </a:p>
        </p:txBody>
      </p:sp>
      <p:sp>
        <p:nvSpPr>
          <p:cNvPr id="15" name="object 7"/>
          <p:cNvSpPr txBox="1"/>
          <p:nvPr/>
        </p:nvSpPr>
        <p:spPr>
          <a:xfrm>
            <a:off x="535941" y="2199751"/>
            <a:ext cx="8072118" cy="24718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5300" b="0" spc="3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Lecture </a:t>
            </a:r>
            <a:r>
              <a:rPr lang="en-US" sz="530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4</a:t>
            </a:r>
            <a:r>
              <a:rPr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:</a:t>
            </a:r>
            <a:r>
              <a:rPr lang="en-US"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lang="en-US" sz="530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More optimization for Linear Regression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endParaRPr sz="5300" dirty="0">
              <a:latin typeface="Calibri Light" panose="020F030202020403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Review: </a:t>
            </a:r>
            <a:r>
              <a:rPr lang="en-US" altLang="zh-CN" sz="3200" dirty="0"/>
              <a:t>Definitions of gradient </a:t>
            </a:r>
            <a:r>
              <a:rPr lang="en-US" altLang="zh-CN" sz="3200" dirty="0">
                <a:solidFill>
                  <a:srgbClr val="0070C0"/>
                </a:solidFill>
              </a:rPr>
              <a:t>(in L2-note)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Size of gradient vector is always the same as the size of the variable vector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FB82-4ED3-43E1-8DF0-21646747880F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75127"/>
            <a:ext cx="8076321" cy="33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6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AE10-FC16-40EC-8C0D-5CF57CAD280C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76926"/>
            <a:ext cx="7647132" cy="585111"/>
          </a:xfrm>
        </p:spPr>
        <p:txBody>
          <a:bodyPr/>
          <a:lstStyle/>
          <a:p>
            <a:r>
              <a:rPr lang="en-US" altLang="zh-CN" sz="3600" dirty="0"/>
              <a:t>Review:</a:t>
            </a:r>
            <a:r>
              <a:rPr lang="en-US" altLang="zh-CN" sz="2800" dirty="0"/>
              <a:t> </a:t>
            </a:r>
            <a:r>
              <a:rPr lang="en-US" altLang="zh-CN" sz="3200" dirty="0"/>
              <a:t>Definitions of derivative (1D case)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90" y="1332865"/>
            <a:ext cx="7027210" cy="3533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64" y="4948514"/>
            <a:ext cx="8300536" cy="923965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>
            <a:off x="1040572" y="1461409"/>
            <a:ext cx="29209" cy="168910"/>
          </a:xfrm>
          <a:custGeom>
            <a:avLst/>
            <a:gdLst/>
            <a:ahLst/>
            <a:cxnLst/>
            <a:rect l="l" t="t" r="r" b="b"/>
            <a:pathLst>
              <a:path w="29209" h="168910">
                <a:moveTo>
                  <a:pt x="0" y="0"/>
                </a:moveTo>
                <a:lnTo>
                  <a:pt x="28769" y="168312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object 3"/>
          <p:cNvSpPr/>
          <p:nvPr/>
        </p:nvSpPr>
        <p:spPr>
          <a:xfrm>
            <a:off x="1069341" y="1629722"/>
            <a:ext cx="58419" cy="327025"/>
          </a:xfrm>
          <a:custGeom>
            <a:avLst/>
            <a:gdLst/>
            <a:ahLst/>
            <a:cxnLst/>
            <a:rect l="l" t="t" r="r" b="b"/>
            <a:pathLst>
              <a:path w="58419" h="327025">
                <a:moveTo>
                  <a:pt x="0" y="0"/>
                </a:moveTo>
                <a:lnTo>
                  <a:pt x="58082" y="326932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1127424" y="1956655"/>
            <a:ext cx="66040" cy="341630"/>
          </a:xfrm>
          <a:custGeom>
            <a:avLst/>
            <a:gdLst/>
            <a:ahLst/>
            <a:cxnLst/>
            <a:rect l="l" t="t" r="r" b="b"/>
            <a:pathLst>
              <a:path w="66040" h="341630">
                <a:moveTo>
                  <a:pt x="0" y="0"/>
                </a:moveTo>
                <a:lnTo>
                  <a:pt x="65741" y="341494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93165" y="2298150"/>
            <a:ext cx="65405" cy="315595"/>
          </a:xfrm>
          <a:custGeom>
            <a:avLst/>
            <a:gdLst/>
            <a:ahLst/>
            <a:cxnLst/>
            <a:rect l="l" t="t" r="r" b="b"/>
            <a:pathLst>
              <a:path w="65405" h="315594">
                <a:moveTo>
                  <a:pt x="0" y="0"/>
                </a:moveTo>
                <a:lnTo>
                  <a:pt x="65126" y="315113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object 6"/>
          <p:cNvSpPr/>
          <p:nvPr/>
        </p:nvSpPr>
        <p:spPr>
          <a:xfrm>
            <a:off x="1258291" y="2613263"/>
            <a:ext cx="64135" cy="276860"/>
          </a:xfrm>
          <a:custGeom>
            <a:avLst/>
            <a:gdLst/>
            <a:ahLst/>
            <a:cxnLst/>
            <a:rect l="l" t="t" r="r" b="b"/>
            <a:pathLst>
              <a:path w="64134" h="276860">
                <a:moveTo>
                  <a:pt x="0" y="0"/>
                </a:moveTo>
                <a:lnTo>
                  <a:pt x="63968" y="276415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bject 7"/>
          <p:cNvSpPr/>
          <p:nvPr/>
        </p:nvSpPr>
        <p:spPr>
          <a:xfrm>
            <a:off x="1322259" y="2889678"/>
            <a:ext cx="57785" cy="228600"/>
          </a:xfrm>
          <a:custGeom>
            <a:avLst/>
            <a:gdLst/>
            <a:ahLst/>
            <a:cxnLst/>
            <a:rect l="l" t="t" r="r" b="b"/>
            <a:pathLst>
              <a:path w="57784" h="228600">
                <a:moveTo>
                  <a:pt x="0" y="0"/>
                </a:moveTo>
                <a:lnTo>
                  <a:pt x="57514" y="228262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379774" y="3117940"/>
            <a:ext cx="67945" cy="242570"/>
          </a:xfrm>
          <a:custGeom>
            <a:avLst/>
            <a:gdLst/>
            <a:ahLst/>
            <a:cxnLst/>
            <a:rect l="l" t="t" r="r" b="b"/>
            <a:pathLst>
              <a:path w="67944" h="242570">
                <a:moveTo>
                  <a:pt x="0" y="0"/>
                </a:moveTo>
                <a:lnTo>
                  <a:pt x="67490" y="242374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object 9"/>
          <p:cNvSpPr/>
          <p:nvPr/>
        </p:nvSpPr>
        <p:spPr>
          <a:xfrm>
            <a:off x="1447265" y="3360315"/>
            <a:ext cx="58419" cy="182245"/>
          </a:xfrm>
          <a:custGeom>
            <a:avLst/>
            <a:gdLst/>
            <a:ahLst/>
            <a:cxnLst/>
            <a:rect l="l" t="t" r="r" b="b"/>
            <a:pathLst>
              <a:path w="58419" h="182245">
                <a:moveTo>
                  <a:pt x="0" y="0"/>
                </a:moveTo>
                <a:lnTo>
                  <a:pt x="58082" y="181905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object 10"/>
          <p:cNvSpPr/>
          <p:nvPr/>
        </p:nvSpPr>
        <p:spPr>
          <a:xfrm>
            <a:off x="1505347" y="3542220"/>
            <a:ext cx="68580" cy="184150"/>
          </a:xfrm>
          <a:custGeom>
            <a:avLst/>
            <a:gdLst/>
            <a:ahLst/>
            <a:cxnLst/>
            <a:rect l="l" t="t" r="r" b="b"/>
            <a:pathLst>
              <a:path w="68580" h="184150">
                <a:moveTo>
                  <a:pt x="0" y="0"/>
                </a:moveTo>
                <a:lnTo>
                  <a:pt x="68081" y="183701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1573428" y="3725922"/>
            <a:ext cx="59690" cy="136525"/>
          </a:xfrm>
          <a:custGeom>
            <a:avLst/>
            <a:gdLst/>
            <a:ahLst/>
            <a:cxnLst/>
            <a:rect l="l" t="t" r="r" b="b"/>
            <a:pathLst>
              <a:path w="59689" h="136525">
                <a:moveTo>
                  <a:pt x="0" y="0"/>
                </a:moveTo>
                <a:lnTo>
                  <a:pt x="59263" y="136139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object 12"/>
          <p:cNvSpPr/>
          <p:nvPr/>
        </p:nvSpPr>
        <p:spPr>
          <a:xfrm>
            <a:off x="1632692" y="3862061"/>
            <a:ext cx="66040" cy="124460"/>
          </a:xfrm>
          <a:custGeom>
            <a:avLst/>
            <a:gdLst/>
            <a:ahLst/>
            <a:cxnLst/>
            <a:rect l="l" t="t" r="r" b="b"/>
            <a:pathLst>
              <a:path w="66039" h="124460">
                <a:moveTo>
                  <a:pt x="0" y="0"/>
                </a:moveTo>
                <a:lnTo>
                  <a:pt x="65741" y="124414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object 13"/>
          <p:cNvSpPr/>
          <p:nvPr/>
        </p:nvSpPr>
        <p:spPr>
          <a:xfrm>
            <a:off x="1698433" y="3986476"/>
            <a:ext cx="62865" cy="91440"/>
          </a:xfrm>
          <a:custGeom>
            <a:avLst/>
            <a:gdLst/>
            <a:ahLst/>
            <a:cxnLst/>
            <a:rect l="l" t="t" r="r" b="b"/>
            <a:pathLst>
              <a:path w="62864" h="91439">
                <a:moveTo>
                  <a:pt x="0" y="0"/>
                </a:moveTo>
                <a:lnTo>
                  <a:pt x="62289" y="9094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1760723" y="4077416"/>
            <a:ext cx="64769" cy="67945"/>
          </a:xfrm>
          <a:custGeom>
            <a:avLst/>
            <a:gdLst/>
            <a:ahLst/>
            <a:cxnLst/>
            <a:rect l="l" t="t" r="r" b="b"/>
            <a:pathLst>
              <a:path w="64769" h="67945">
                <a:moveTo>
                  <a:pt x="0" y="0"/>
                </a:moveTo>
                <a:lnTo>
                  <a:pt x="64535" y="6749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object 15"/>
          <p:cNvSpPr/>
          <p:nvPr/>
        </p:nvSpPr>
        <p:spPr>
          <a:xfrm>
            <a:off x="1825259" y="4144907"/>
            <a:ext cx="60325" cy="39370"/>
          </a:xfrm>
          <a:custGeom>
            <a:avLst/>
            <a:gdLst/>
            <a:ahLst/>
            <a:cxnLst/>
            <a:rect l="l" t="t" r="r" b="b"/>
            <a:pathLst>
              <a:path w="60325" h="39370">
                <a:moveTo>
                  <a:pt x="0" y="0"/>
                </a:moveTo>
                <a:lnTo>
                  <a:pt x="60280" y="38744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1885539" y="4183651"/>
            <a:ext cx="64769" cy="14604"/>
          </a:xfrm>
          <a:custGeom>
            <a:avLst/>
            <a:gdLst/>
            <a:ahLst/>
            <a:cxnLst/>
            <a:rect l="l" t="t" r="r" b="b"/>
            <a:pathLst>
              <a:path w="64769" h="14604">
                <a:moveTo>
                  <a:pt x="0" y="0"/>
                </a:moveTo>
                <a:lnTo>
                  <a:pt x="64535" y="14065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object 17"/>
          <p:cNvSpPr/>
          <p:nvPr/>
        </p:nvSpPr>
        <p:spPr>
          <a:xfrm>
            <a:off x="1950075" y="4183651"/>
            <a:ext cx="66675" cy="14604"/>
          </a:xfrm>
          <a:custGeom>
            <a:avLst/>
            <a:gdLst/>
            <a:ahLst/>
            <a:cxnLst/>
            <a:rect l="l" t="t" r="r" b="b"/>
            <a:pathLst>
              <a:path w="66675" h="14604">
                <a:moveTo>
                  <a:pt x="0" y="14065"/>
                </a:moveTo>
                <a:lnTo>
                  <a:pt x="66426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object 18"/>
          <p:cNvSpPr/>
          <p:nvPr/>
        </p:nvSpPr>
        <p:spPr>
          <a:xfrm>
            <a:off x="2016501" y="4147271"/>
            <a:ext cx="59055" cy="36830"/>
          </a:xfrm>
          <a:custGeom>
            <a:avLst/>
            <a:gdLst/>
            <a:ahLst/>
            <a:cxnLst/>
            <a:rect l="l" t="t" r="r" b="b"/>
            <a:pathLst>
              <a:path w="59055" h="36829">
                <a:moveTo>
                  <a:pt x="0" y="36381"/>
                </a:moveTo>
                <a:lnTo>
                  <a:pt x="58625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object 19"/>
          <p:cNvSpPr/>
          <p:nvPr/>
        </p:nvSpPr>
        <p:spPr>
          <a:xfrm>
            <a:off x="2075127" y="4082120"/>
            <a:ext cx="63500" cy="65405"/>
          </a:xfrm>
          <a:custGeom>
            <a:avLst/>
            <a:gdLst/>
            <a:ahLst/>
            <a:cxnLst/>
            <a:rect l="l" t="t" r="r" b="b"/>
            <a:pathLst>
              <a:path w="63500" h="65404">
                <a:moveTo>
                  <a:pt x="0" y="65150"/>
                </a:moveTo>
                <a:lnTo>
                  <a:pt x="62880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object 20"/>
          <p:cNvSpPr/>
          <p:nvPr/>
        </p:nvSpPr>
        <p:spPr>
          <a:xfrm>
            <a:off x="2138008" y="3988225"/>
            <a:ext cx="65405" cy="93980"/>
          </a:xfrm>
          <a:custGeom>
            <a:avLst/>
            <a:gdLst/>
            <a:ahLst/>
            <a:cxnLst/>
            <a:rect l="l" t="t" r="r" b="b"/>
            <a:pathLst>
              <a:path w="65405" h="93979">
                <a:moveTo>
                  <a:pt x="0" y="93895"/>
                </a:moveTo>
                <a:lnTo>
                  <a:pt x="65008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object 21"/>
          <p:cNvSpPr/>
          <p:nvPr/>
        </p:nvSpPr>
        <p:spPr>
          <a:xfrm>
            <a:off x="2203016" y="3869106"/>
            <a:ext cx="64135" cy="119380"/>
          </a:xfrm>
          <a:custGeom>
            <a:avLst/>
            <a:gdLst/>
            <a:ahLst/>
            <a:cxnLst/>
            <a:rect l="l" t="t" r="r" b="b"/>
            <a:pathLst>
              <a:path w="64135" h="119379">
                <a:moveTo>
                  <a:pt x="0" y="119118"/>
                </a:moveTo>
                <a:lnTo>
                  <a:pt x="64062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2267079" y="3728853"/>
            <a:ext cx="61594" cy="140335"/>
          </a:xfrm>
          <a:custGeom>
            <a:avLst/>
            <a:gdLst/>
            <a:ahLst/>
            <a:cxnLst/>
            <a:rect l="l" t="t" r="r" b="b"/>
            <a:pathLst>
              <a:path w="61594" h="140335">
                <a:moveTo>
                  <a:pt x="0" y="140252"/>
                </a:moveTo>
                <a:lnTo>
                  <a:pt x="60989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object 23"/>
          <p:cNvSpPr/>
          <p:nvPr/>
        </p:nvSpPr>
        <p:spPr>
          <a:xfrm>
            <a:off x="2328069" y="3543993"/>
            <a:ext cx="67945" cy="185420"/>
          </a:xfrm>
          <a:custGeom>
            <a:avLst/>
            <a:gdLst/>
            <a:ahLst/>
            <a:cxnLst/>
            <a:rect l="l" t="t" r="r" b="b"/>
            <a:pathLst>
              <a:path w="67944" h="185420">
                <a:moveTo>
                  <a:pt x="0" y="184860"/>
                </a:moveTo>
                <a:lnTo>
                  <a:pt x="67608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2395677" y="3351521"/>
            <a:ext cx="61594" cy="193040"/>
          </a:xfrm>
          <a:custGeom>
            <a:avLst/>
            <a:gdLst/>
            <a:ahLst/>
            <a:cxnLst/>
            <a:rect l="l" t="t" r="r" b="b"/>
            <a:pathLst>
              <a:path w="61594" h="193039">
                <a:moveTo>
                  <a:pt x="0" y="192471"/>
                </a:moveTo>
                <a:lnTo>
                  <a:pt x="61462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2457140" y="3117940"/>
            <a:ext cx="66040" cy="233679"/>
          </a:xfrm>
          <a:custGeom>
            <a:avLst/>
            <a:gdLst/>
            <a:ahLst/>
            <a:cxnLst/>
            <a:rect l="l" t="t" r="r" b="b"/>
            <a:pathLst>
              <a:path w="66039" h="233679">
                <a:moveTo>
                  <a:pt x="0" y="233580"/>
                </a:moveTo>
                <a:lnTo>
                  <a:pt x="65717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2522857" y="2882043"/>
            <a:ext cx="59690" cy="236220"/>
          </a:xfrm>
          <a:custGeom>
            <a:avLst/>
            <a:gdLst/>
            <a:ahLst/>
            <a:cxnLst/>
            <a:rect l="l" t="t" r="r" b="b"/>
            <a:pathLst>
              <a:path w="59689" h="236219">
                <a:moveTo>
                  <a:pt x="0" y="235897"/>
                </a:moveTo>
                <a:lnTo>
                  <a:pt x="59334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object 27"/>
          <p:cNvSpPr/>
          <p:nvPr/>
        </p:nvSpPr>
        <p:spPr>
          <a:xfrm>
            <a:off x="2582192" y="2598015"/>
            <a:ext cx="66040" cy="284480"/>
          </a:xfrm>
          <a:custGeom>
            <a:avLst/>
            <a:gdLst/>
            <a:ahLst/>
            <a:cxnLst/>
            <a:rect l="l" t="t" r="r" b="b"/>
            <a:pathLst>
              <a:path w="66039" h="284480">
                <a:moveTo>
                  <a:pt x="0" y="284027"/>
                </a:moveTo>
                <a:lnTo>
                  <a:pt x="65717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2647910" y="2304012"/>
            <a:ext cx="60960" cy="294005"/>
          </a:xfrm>
          <a:custGeom>
            <a:avLst/>
            <a:gdLst/>
            <a:ahLst/>
            <a:cxnLst/>
            <a:rect l="l" t="t" r="r" b="b"/>
            <a:pathLst>
              <a:path w="60960" h="294005">
                <a:moveTo>
                  <a:pt x="0" y="294003"/>
                </a:moveTo>
                <a:lnTo>
                  <a:pt x="60516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object 29"/>
          <p:cNvSpPr/>
          <p:nvPr/>
        </p:nvSpPr>
        <p:spPr>
          <a:xfrm>
            <a:off x="2708426" y="1971784"/>
            <a:ext cx="64769" cy="332740"/>
          </a:xfrm>
          <a:custGeom>
            <a:avLst/>
            <a:gdLst/>
            <a:ahLst/>
            <a:cxnLst/>
            <a:rect l="l" t="t" r="r" b="b"/>
            <a:pathLst>
              <a:path w="64769" h="332739">
                <a:moveTo>
                  <a:pt x="0" y="332228"/>
                </a:moveTo>
                <a:lnTo>
                  <a:pt x="64535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object 30"/>
          <p:cNvSpPr/>
          <p:nvPr/>
        </p:nvSpPr>
        <p:spPr>
          <a:xfrm>
            <a:off x="2772962" y="1620266"/>
            <a:ext cx="62230" cy="351790"/>
          </a:xfrm>
          <a:custGeom>
            <a:avLst/>
            <a:gdLst/>
            <a:ahLst/>
            <a:cxnLst/>
            <a:rect l="l" t="t" r="r" b="b"/>
            <a:pathLst>
              <a:path w="62230" h="351789">
                <a:moveTo>
                  <a:pt x="0" y="351517"/>
                </a:moveTo>
                <a:lnTo>
                  <a:pt x="62171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object 31"/>
          <p:cNvSpPr/>
          <p:nvPr/>
        </p:nvSpPr>
        <p:spPr>
          <a:xfrm>
            <a:off x="2835134" y="1461409"/>
            <a:ext cx="26670" cy="159385"/>
          </a:xfrm>
          <a:custGeom>
            <a:avLst/>
            <a:gdLst/>
            <a:ahLst/>
            <a:cxnLst/>
            <a:rect l="l" t="t" r="r" b="b"/>
            <a:pathLst>
              <a:path w="26669" h="159384">
                <a:moveTo>
                  <a:pt x="0" y="158856"/>
                </a:moveTo>
                <a:lnTo>
                  <a:pt x="26476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object 32"/>
          <p:cNvSpPr/>
          <p:nvPr/>
        </p:nvSpPr>
        <p:spPr>
          <a:xfrm>
            <a:off x="1951257" y="1461409"/>
            <a:ext cx="0" cy="2736850"/>
          </a:xfrm>
          <a:custGeom>
            <a:avLst/>
            <a:gdLst/>
            <a:ahLst/>
            <a:cxnLst/>
            <a:rect l="l" t="t" r="r" b="b"/>
            <a:pathLst>
              <a:path h="2736850">
                <a:moveTo>
                  <a:pt x="0" y="2736307"/>
                </a:moveTo>
                <a:lnTo>
                  <a:pt x="0" y="0"/>
                </a:lnTo>
              </a:path>
            </a:pathLst>
          </a:custGeom>
          <a:ln w="123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bject 33"/>
          <p:cNvSpPr/>
          <p:nvPr/>
        </p:nvSpPr>
        <p:spPr>
          <a:xfrm>
            <a:off x="1937309" y="419771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1937309" y="389373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1937309" y="3589759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1937309" y="3285780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object 37"/>
          <p:cNvSpPr/>
          <p:nvPr/>
        </p:nvSpPr>
        <p:spPr>
          <a:xfrm>
            <a:off x="1937309" y="29818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1937309" y="2676640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object 39"/>
          <p:cNvSpPr/>
          <p:nvPr/>
        </p:nvSpPr>
        <p:spPr>
          <a:xfrm>
            <a:off x="1937309" y="237266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object 40"/>
          <p:cNvSpPr/>
          <p:nvPr/>
        </p:nvSpPr>
        <p:spPr>
          <a:xfrm>
            <a:off x="1937309" y="2068706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object 41"/>
          <p:cNvSpPr/>
          <p:nvPr/>
        </p:nvSpPr>
        <p:spPr>
          <a:xfrm>
            <a:off x="1937309" y="1765176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object 42"/>
          <p:cNvSpPr/>
          <p:nvPr/>
        </p:nvSpPr>
        <p:spPr>
          <a:xfrm>
            <a:off x="1937309" y="1461409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object 43"/>
          <p:cNvSpPr/>
          <p:nvPr/>
        </p:nvSpPr>
        <p:spPr>
          <a:xfrm>
            <a:off x="1040572" y="3285780"/>
            <a:ext cx="1821180" cy="0"/>
          </a:xfrm>
          <a:custGeom>
            <a:avLst/>
            <a:gdLst/>
            <a:ahLst/>
            <a:cxnLst/>
            <a:rect l="l" t="t" r="r" b="b"/>
            <a:pathLst>
              <a:path w="1821180">
                <a:moveTo>
                  <a:pt x="0" y="0"/>
                </a:moveTo>
                <a:lnTo>
                  <a:pt x="1821037" y="0"/>
                </a:lnTo>
              </a:path>
            </a:pathLst>
          </a:custGeom>
          <a:ln w="123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object 44"/>
          <p:cNvSpPr/>
          <p:nvPr/>
        </p:nvSpPr>
        <p:spPr>
          <a:xfrm>
            <a:off x="1040572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object 45"/>
          <p:cNvSpPr/>
          <p:nvPr/>
        </p:nvSpPr>
        <p:spPr>
          <a:xfrm>
            <a:off x="1344575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object 46"/>
          <p:cNvSpPr/>
          <p:nvPr/>
        </p:nvSpPr>
        <p:spPr>
          <a:xfrm>
            <a:off x="1647963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bject 47"/>
          <p:cNvSpPr/>
          <p:nvPr/>
        </p:nvSpPr>
        <p:spPr>
          <a:xfrm>
            <a:off x="2254786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object 48"/>
          <p:cNvSpPr/>
          <p:nvPr/>
        </p:nvSpPr>
        <p:spPr>
          <a:xfrm>
            <a:off x="2558080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object 49"/>
          <p:cNvSpPr/>
          <p:nvPr/>
        </p:nvSpPr>
        <p:spPr>
          <a:xfrm>
            <a:off x="2861610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object 50"/>
          <p:cNvSpPr txBox="1"/>
          <p:nvPr/>
        </p:nvSpPr>
        <p:spPr>
          <a:xfrm>
            <a:off x="1803576" y="3219710"/>
            <a:ext cx="156210" cy="109601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60325">
              <a:spcBef>
                <a:spcPts val="415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320"/>
              </a:spcBef>
            </a:pP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-1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4"/>
              </a:spcBef>
            </a:pP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-2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0"/>
              </a:spcBef>
            </a:pP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-3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9" name="object 51"/>
          <p:cNvSpPr txBox="1"/>
          <p:nvPr/>
        </p:nvSpPr>
        <p:spPr>
          <a:xfrm>
            <a:off x="1851800" y="1249082"/>
            <a:ext cx="106680" cy="185102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spcBef>
                <a:spcPts val="990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0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4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4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0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905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0" name="object 52"/>
          <p:cNvSpPr txBox="1"/>
          <p:nvPr/>
        </p:nvSpPr>
        <p:spPr>
          <a:xfrm>
            <a:off x="967450" y="3278359"/>
            <a:ext cx="763270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315595" algn="l"/>
                <a:tab pos="619760" algn="l"/>
              </a:tabLst>
            </a:pP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r>
              <a:rPr sz="125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25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-1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1" name="object 53"/>
          <p:cNvSpPr txBox="1"/>
          <p:nvPr/>
        </p:nvSpPr>
        <p:spPr>
          <a:xfrm>
            <a:off x="2167582" y="3278359"/>
            <a:ext cx="77660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657225" algn="l"/>
              </a:tabLst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250" spc="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75" spc="15" baseline="-31111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875" spc="292" baseline="-311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2	3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61656" y="4333339"/>
                <a:ext cx="181536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=−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4</m:t>
                      </m:r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4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56" y="4333339"/>
                <a:ext cx="1815369" cy="738664"/>
              </a:xfrm>
              <a:prstGeom prst="rect">
                <a:avLst/>
              </a:prstGeom>
              <a:blipFill>
                <a:blip r:embed="rId4"/>
                <a:stretch>
                  <a:fillRect l="-3704" r="-3704" b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/>
          <p:cNvCxnSpPr/>
          <p:nvPr/>
        </p:nvCxnSpPr>
        <p:spPr>
          <a:xfrm flipV="1">
            <a:off x="2552702" y="2274248"/>
            <a:ext cx="220260" cy="8119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H="1" flipV="1">
            <a:off x="1145947" y="2230917"/>
            <a:ext cx="220260" cy="8119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2802807" y="1946242"/>
                <a:ext cx="22154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h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𝑎𝑛𝑔𝑒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𝑜𝑓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𝑋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807" y="1946242"/>
                <a:ext cx="2215415" cy="369332"/>
              </a:xfrm>
              <a:prstGeom prst="rect">
                <a:avLst/>
              </a:prstGeom>
              <a:blipFill>
                <a:blip r:embed="rId5"/>
                <a:stretch>
                  <a:fillRect l="-1653" r="-4408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片 6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0F9A-C117-464A-B846-819C55D56FAB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9455" y="368543"/>
            <a:ext cx="8650704" cy="566189"/>
          </a:xfrm>
        </p:spPr>
        <p:txBody>
          <a:bodyPr/>
          <a:lstStyle/>
          <a:p>
            <a:r>
              <a:rPr lang="en-US" altLang="zh-CN" sz="3600" dirty="0"/>
              <a:t>Gradient Descent (GD): </a:t>
            </a:r>
            <a:r>
              <a:rPr lang="en-US" altLang="zh-CN" sz="3200" dirty="0"/>
              <a:t> An iterative Algorithm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1528391"/>
            <a:ext cx="7237142" cy="25941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493" y="2493643"/>
            <a:ext cx="3060857" cy="335932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EC72-86DB-4E79-AF35-AB36E924498B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95563" y="170032"/>
            <a:ext cx="7712364" cy="1189353"/>
          </a:xfrm>
        </p:spPr>
        <p:txBody>
          <a:bodyPr/>
          <a:lstStyle/>
          <a:p>
            <a:r>
              <a:rPr lang="fr-FR" altLang="zh-CN" sz="3600" dirty="0"/>
              <a:t>Gradient Descent </a:t>
            </a:r>
            <a:r>
              <a:rPr lang="fr-FR" altLang="zh-CN" sz="3200" dirty="0"/>
              <a:t>( Steepest Descent ) </a:t>
            </a:r>
            <a:br>
              <a:rPr lang="fr-FR" altLang="zh-CN" sz="3200" dirty="0"/>
            </a:br>
            <a:r>
              <a:rPr lang="fr-FR" altLang="zh-CN" sz="3200" dirty="0"/>
              <a:t>                                          – contour map view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" y="1304290"/>
            <a:ext cx="5353050" cy="483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360" y="5521033"/>
            <a:ext cx="1564640" cy="8416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120" y="6142990"/>
            <a:ext cx="2220876" cy="464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207" y="1427007"/>
            <a:ext cx="2052320" cy="1919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514823" y="3879978"/>
                <a:ext cx="6063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𝑚𝑖𝑛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823" y="3879978"/>
                <a:ext cx="606384" cy="369332"/>
              </a:xfrm>
              <a:prstGeom prst="rect">
                <a:avLst/>
              </a:prstGeom>
              <a:blipFill>
                <a:blip r:embed="rId7"/>
                <a:stretch>
                  <a:fillRect l="-12121" r="-11111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490" y="5255077"/>
            <a:ext cx="4036229" cy="103089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C586-0DDA-4C5F-92E8-9B72C89C4D8A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64160" y="365127"/>
            <a:ext cx="8320228" cy="585111"/>
          </a:xfrm>
        </p:spPr>
        <p:txBody>
          <a:bodyPr/>
          <a:lstStyle/>
          <a:p>
            <a:r>
              <a:rPr lang="en-US" altLang="zh-CN" sz="3600" dirty="0"/>
              <a:t>Illustration of Gradient Descent </a:t>
            </a:r>
            <a:r>
              <a:rPr lang="en-US" altLang="zh-CN" sz="3200" dirty="0"/>
              <a:t>(2D case)</a:t>
            </a:r>
            <a:endParaRPr lang="zh-CN" altLang="en-US" sz="3200" dirty="0"/>
          </a:p>
        </p:txBody>
      </p:sp>
      <p:sp>
        <p:nvSpPr>
          <p:cNvPr id="7" name="object 32"/>
          <p:cNvSpPr/>
          <p:nvPr/>
        </p:nvSpPr>
        <p:spPr>
          <a:xfrm>
            <a:off x="7835265" y="5709921"/>
            <a:ext cx="1308735" cy="646430"/>
          </a:xfrm>
          <a:custGeom>
            <a:avLst/>
            <a:gdLst/>
            <a:ahLst/>
            <a:cxnLst/>
            <a:rect l="l" t="t" r="r" b="b"/>
            <a:pathLst>
              <a:path w="1308734" h="646429">
                <a:moveTo>
                  <a:pt x="1308322" y="0"/>
                </a:moveTo>
                <a:lnTo>
                  <a:pt x="0" y="0"/>
                </a:lnTo>
                <a:lnTo>
                  <a:pt x="0" y="646330"/>
                </a:lnTo>
                <a:lnTo>
                  <a:pt x="1308322" y="646330"/>
                </a:lnTo>
                <a:lnTo>
                  <a:pt x="1308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33"/>
          <p:cNvSpPr txBox="1"/>
          <p:nvPr/>
        </p:nvSpPr>
        <p:spPr>
          <a:xfrm>
            <a:off x="7974964" y="5784493"/>
            <a:ext cx="1260476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Surface</a:t>
            </a:r>
            <a:endParaRPr lang="en-US" sz="18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dirty="0">
                <a:latin typeface="Calibri" panose="020F0502020204030204"/>
                <a:cs typeface="Calibri" panose="020F0502020204030204"/>
              </a:rPr>
              <a:t>Map view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0655" y="1168671"/>
            <a:ext cx="8888923" cy="5326220"/>
            <a:chOff x="160655" y="1030131"/>
            <a:chExt cx="8888923" cy="53262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55" y="1222376"/>
              <a:ext cx="8172450" cy="5133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923722" y="3583708"/>
                  <a:ext cx="3125856" cy="7954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𝑔𝑜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𝑡𝑜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𝑛𝑒𝑔𝑎𝑡𝑖𝑣𝑒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oMath>
                    </m:oMathPara>
                  </a14:m>
                  <a:endParaRPr lang="en-US" altLang="zh-CN" sz="24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𝑜𝑓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𝑎𝑡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′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722" y="3583708"/>
                  <a:ext cx="3125856" cy="795474"/>
                </a:xfrm>
                <a:prstGeom prst="rect">
                  <a:avLst/>
                </a:prstGeom>
                <a:blipFill>
                  <a:blip r:embed="rId4"/>
                  <a:stretch>
                    <a:fillRect l="-975" r="-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5192398" y="1030131"/>
                  <a:ext cx="3438299" cy="7954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G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𝑟𝑎𝑑𝑖𝑒𝑛𝑡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′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e>
                      </m:acc>
                    </m:oMath>
                  </a14:m>
                  <a:r>
                    <a:rPr lang="zh-CN" altLang="en-US" sz="2400" dirty="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400" dirty="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points to the direction</a:t>
                  </a:r>
                  <a:endPara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398" y="1030131"/>
                  <a:ext cx="3438299" cy="795474"/>
                </a:xfrm>
                <a:prstGeom prst="rect">
                  <a:avLst/>
                </a:prstGeom>
                <a:blipFill>
                  <a:blip r:embed="rId5"/>
                  <a:stretch>
                    <a:fillRect l="-5496" t="-5385" r="-2837" b="-2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/>
            <p:cNvCxnSpPr/>
            <p:nvPr/>
          </p:nvCxnSpPr>
          <p:spPr>
            <a:xfrm flipV="1">
              <a:off x="4996873" y="2281382"/>
              <a:ext cx="480291" cy="5911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996873" y="1747805"/>
                  <a:ext cx="6978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73" y="1747805"/>
                  <a:ext cx="69782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526" r="-14912" b="-344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0"/>
          <p:cNvSpPr/>
          <p:nvPr/>
        </p:nvSpPr>
        <p:spPr>
          <a:xfrm>
            <a:off x="7835677" y="6164496"/>
            <a:ext cx="1308735" cy="646430"/>
          </a:xfrm>
          <a:custGeom>
            <a:avLst/>
            <a:gdLst/>
            <a:ahLst/>
            <a:cxnLst/>
            <a:rect l="l" t="t" r="r" b="b"/>
            <a:pathLst>
              <a:path w="1308734" h="646429">
                <a:moveTo>
                  <a:pt x="1308322" y="0"/>
                </a:moveTo>
                <a:lnTo>
                  <a:pt x="0" y="0"/>
                </a:lnTo>
                <a:lnTo>
                  <a:pt x="0" y="646330"/>
                </a:lnTo>
                <a:lnTo>
                  <a:pt x="1308322" y="646330"/>
                </a:lnTo>
                <a:lnTo>
                  <a:pt x="1308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FBA0-63A4-4C67-8759-F73E6706651A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r="882"/>
          <a:stretch/>
        </p:blipFill>
        <p:spPr>
          <a:xfrm>
            <a:off x="365760" y="876617"/>
            <a:ext cx="8077200" cy="526732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914417" y="6183883"/>
            <a:ext cx="923290" cy="583963"/>
            <a:chOff x="7914417" y="6183883"/>
            <a:chExt cx="923290" cy="583963"/>
          </a:xfrm>
        </p:grpSpPr>
        <p:sp>
          <p:nvSpPr>
            <p:cNvPr id="8" name="object 31"/>
            <p:cNvSpPr txBox="1"/>
            <p:nvPr/>
          </p:nvSpPr>
          <p:spPr>
            <a:xfrm>
              <a:off x="7914417" y="6183883"/>
              <a:ext cx="716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pc="-10" dirty="0">
                  <a:solidFill>
                    <a:prstClr val="black"/>
                  </a:solidFill>
                  <a:cs typeface="Calibri"/>
                </a:rPr>
                <a:t>Surface</a:t>
              </a:r>
              <a:endParaRPr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9" name="object 42"/>
            <p:cNvSpPr txBox="1"/>
            <p:nvPr/>
          </p:nvSpPr>
          <p:spPr>
            <a:xfrm>
              <a:off x="7914417" y="6463046"/>
              <a:ext cx="923290" cy="304800"/>
            </a:xfrm>
            <a:prstGeom prst="rect">
              <a:avLst/>
            </a:prstGeom>
          </p:spPr>
          <p:txBody>
            <a:bodyPr vert="horz" wrap="square" lIns="0" tIns="1270" rIns="0" bIns="0" rtlCol="0">
              <a:spAutoFit/>
            </a:bodyPr>
            <a:lstStyle/>
            <a:p>
              <a:pPr marL="12700">
                <a:spcBef>
                  <a:spcPts val="10"/>
                </a:spcBef>
              </a:pPr>
              <a:r>
                <a:rPr spc="-5" dirty="0">
                  <a:solidFill>
                    <a:prstClr val="black"/>
                  </a:solidFill>
                  <a:cs typeface="Calibri"/>
                </a:rPr>
                <a:t>map</a:t>
              </a:r>
              <a:r>
                <a:rPr spc="-60" dirty="0">
                  <a:solidFill>
                    <a:prstClr val="black"/>
                  </a:solidFill>
                  <a:cs typeface="Calibri"/>
                </a:rPr>
                <a:t> </a:t>
              </a:r>
              <a:r>
                <a:rPr spc="-5" dirty="0">
                  <a:solidFill>
                    <a:prstClr val="black"/>
                  </a:solidFill>
                  <a:cs typeface="Calibri"/>
                </a:rPr>
                <a:t>view</a:t>
              </a:r>
              <a:endParaRPr dirty="0">
                <a:solidFill>
                  <a:prstClr val="black"/>
                </a:solidFill>
                <a:cs typeface="Calibri"/>
              </a:endParaRPr>
            </a:p>
          </p:txBody>
        </p:sp>
      </p:grpSp>
      <p:cxnSp>
        <p:nvCxnSpPr>
          <p:cNvPr id="13" name="直接箭头连接符 12"/>
          <p:cNvCxnSpPr/>
          <p:nvPr/>
        </p:nvCxnSpPr>
        <p:spPr>
          <a:xfrm flipV="1">
            <a:off x="4572000" y="2263403"/>
            <a:ext cx="480291" cy="5911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668982" y="4518714"/>
                <a:ext cx="397164" cy="469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</m:groupCh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982" y="4518714"/>
                <a:ext cx="397164" cy="469809"/>
              </a:xfrm>
              <a:prstGeom prst="rect">
                <a:avLst/>
              </a:prstGeom>
              <a:blipFill>
                <a:blip r:embed="rId3"/>
                <a:stretch>
                  <a:fillRect l="-41538" t="-29870" r="-76923" b="-44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149273" y="1900205"/>
                <a:ext cx="19536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b="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Change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73" y="1900205"/>
                <a:ext cx="1953612" cy="369332"/>
              </a:xfrm>
              <a:prstGeom prst="rect">
                <a:avLst/>
              </a:prstGeom>
              <a:blipFill>
                <a:blip r:embed="rId4"/>
                <a:stretch>
                  <a:fillRect l="-9688" t="-26667" r="-656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3413189" y="4629468"/>
            <a:ext cx="12557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ea typeface="宋体" panose="02010600030101010101" pitchFamily="2" charset="-122"/>
              </a:rPr>
              <a:t>Change of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6" name="标题 5"/>
          <p:cNvSpPr>
            <a:spLocks noGrp="1"/>
          </p:cNvSpPr>
          <p:nvPr>
            <p:ph type="title"/>
          </p:nvPr>
        </p:nvSpPr>
        <p:spPr>
          <a:xfrm>
            <a:off x="264160" y="365127"/>
            <a:ext cx="8320228" cy="585111"/>
          </a:xfrm>
        </p:spPr>
        <p:txBody>
          <a:bodyPr/>
          <a:lstStyle/>
          <a:p>
            <a:r>
              <a:rPr lang="en-US" altLang="zh-CN" sz="3600" dirty="0"/>
              <a:t>Illustration of Gradient Descent </a:t>
            </a:r>
            <a:r>
              <a:rPr lang="en-US" altLang="zh-CN" sz="3200" dirty="0"/>
              <a:t>(2D case)</a:t>
            </a:r>
            <a:endParaRPr lang="zh-CN" altLang="en-US" sz="32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7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9ED1-4691-4A9D-AA27-4FAC36302F4F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931" y="400114"/>
            <a:ext cx="8495547" cy="51488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479"/>
              </a:lnSpc>
              <a:spcBef>
                <a:spcPts val="515"/>
              </a:spcBef>
            </a:pPr>
            <a:r>
              <a:rPr sz="2800" spc="-15" dirty="0"/>
              <a:t>Optimize </a:t>
            </a:r>
            <a:r>
              <a:rPr sz="2800" spc="-10" dirty="0"/>
              <a:t>through </a:t>
            </a:r>
            <a:r>
              <a:rPr sz="2800" spc="-15" dirty="0"/>
              <a:t>Gradient </a:t>
            </a:r>
            <a:r>
              <a:rPr sz="2800" spc="-5" dirty="0"/>
              <a:t>Descent  </a:t>
            </a:r>
            <a:r>
              <a:rPr sz="2800" spc="-15" dirty="0"/>
              <a:t>(iterative)</a:t>
            </a:r>
            <a:r>
              <a:rPr sz="2800" dirty="0"/>
              <a:t> </a:t>
            </a:r>
            <a:r>
              <a:rPr sz="2800" spc="-5" dirty="0"/>
              <a:t>Algorithms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628650" y="1540276"/>
            <a:ext cx="7886700" cy="1443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SzPct val="97222"/>
              <a:buFont typeface="Arial"/>
              <a:buChar char="•"/>
              <a:tabLst>
                <a:tab pos="184150" algn="l"/>
              </a:tabLst>
            </a:pPr>
            <a:r>
              <a:rPr sz="2800" spc="-40" dirty="0">
                <a:latin typeface="Calibri"/>
                <a:cs typeface="Calibri"/>
              </a:rPr>
              <a:t>Works </a:t>
            </a:r>
            <a:r>
              <a:rPr sz="2800" dirty="0">
                <a:latin typeface="Calibri"/>
                <a:cs typeface="Calibri"/>
              </a:rPr>
              <a:t>on </a:t>
            </a:r>
            <a:r>
              <a:rPr sz="2800" spc="-30" dirty="0">
                <a:latin typeface="Calibri"/>
                <a:cs typeface="Calibri"/>
              </a:rPr>
              <a:t>any </a:t>
            </a:r>
            <a:r>
              <a:rPr sz="2800" spc="-10" dirty="0">
                <a:latin typeface="Calibri"/>
                <a:cs typeface="Calibri"/>
              </a:rPr>
              <a:t>objective </a:t>
            </a:r>
            <a:r>
              <a:rPr sz="2800" spc="-5" dirty="0">
                <a:latin typeface="Calibri"/>
                <a:cs typeface="Calibri"/>
              </a:rPr>
              <a:t>function </a:t>
            </a:r>
            <a:r>
              <a:rPr lang="en-US" sz="2800" spc="-5" dirty="0">
                <a:latin typeface="Calibri"/>
                <a:cs typeface="Calibri"/>
              </a:rPr>
              <a:t>f(x)</a:t>
            </a:r>
            <a:endParaRPr sz="2800" dirty="0">
              <a:latin typeface="Calibri"/>
              <a:cs typeface="Calibri"/>
            </a:endParaRPr>
          </a:p>
          <a:p>
            <a:pPr marL="527050" lvl="1" indent="-171450">
              <a:lnSpc>
                <a:spcPts val="3815"/>
              </a:lnSpc>
              <a:spcBef>
                <a:spcPts val="85"/>
              </a:spcBef>
              <a:buFont typeface="Arial"/>
              <a:buChar char="•"/>
              <a:tabLst>
                <a:tab pos="527050" algn="l"/>
              </a:tabLst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as long as </a:t>
            </a:r>
            <a:r>
              <a:rPr sz="2400" spc="-15" dirty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sz="2400" spc="-15" dirty="0">
                <a:latin typeface="Calibri" panose="020F0502020204030204" pitchFamily="34" charset="0"/>
                <a:cs typeface="Calibri" panose="020F0502020204030204" pitchFamily="34" charset="0"/>
              </a:rPr>
              <a:t>evaluate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2400" spc="-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5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7050" marR="335915" lvl="1" indent="-171450">
              <a:lnSpc>
                <a:spcPts val="3500"/>
              </a:lnSpc>
              <a:spcBef>
                <a:spcPts val="375"/>
              </a:spcBef>
              <a:buFont typeface="Arial"/>
              <a:buChar char="•"/>
              <a:tabLst>
                <a:tab pos="527050" algn="l"/>
              </a:tabLst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be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very useful </a:t>
            </a:r>
            <a:r>
              <a:rPr sz="2400" spc="-25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minimizing </a:t>
            </a:r>
            <a:r>
              <a:rPr sz="2400" spc="-15" dirty="0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217420" y="3355490"/>
            <a:ext cx="4240530" cy="2241984"/>
            <a:chOff x="2386506" y="4240002"/>
            <a:chExt cx="4240530" cy="2241984"/>
          </a:xfrm>
        </p:grpSpPr>
        <p:sp>
          <p:nvSpPr>
            <p:cNvPr id="4" name="object 4"/>
            <p:cNvSpPr/>
            <p:nvPr/>
          </p:nvSpPr>
          <p:spPr>
            <a:xfrm>
              <a:off x="3201815" y="5143618"/>
              <a:ext cx="165100" cy="165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64103" y="5370154"/>
              <a:ext cx="165100" cy="165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22842" y="6316886"/>
              <a:ext cx="165100" cy="165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79407" y="4311604"/>
              <a:ext cx="165100" cy="165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86506" y="4240002"/>
              <a:ext cx="4240530" cy="2181860"/>
            </a:xfrm>
            <a:custGeom>
              <a:avLst/>
              <a:gdLst/>
              <a:ahLst/>
              <a:cxnLst/>
              <a:rect l="l" t="t" r="r" b="b"/>
              <a:pathLst>
                <a:path w="4240530" h="2181860">
                  <a:moveTo>
                    <a:pt x="0" y="143382"/>
                  </a:moveTo>
                  <a:lnTo>
                    <a:pt x="7243" y="208377"/>
                  </a:lnTo>
                  <a:lnTo>
                    <a:pt x="12274" y="250514"/>
                  </a:lnTo>
                  <a:lnTo>
                    <a:pt x="21637" y="299721"/>
                  </a:lnTo>
                  <a:lnTo>
                    <a:pt x="28085" y="322598"/>
                  </a:lnTo>
                  <a:lnTo>
                    <a:pt x="34518" y="345481"/>
                  </a:lnTo>
                  <a:lnTo>
                    <a:pt x="40078" y="368696"/>
                  </a:lnTo>
                  <a:lnTo>
                    <a:pt x="43795" y="394523"/>
                  </a:lnTo>
                  <a:lnTo>
                    <a:pt x="46125" y="420852"/>
                  </a:lnTo>
                  <a:lnTo>
                    <a:pt x="49439" y="446706"/>
                  </a:lnTo>
                  <a:lnTo>
                    <a:pt x="56110" y="471111"/>
                  </a:lnTo>
                  <a:lnTo>
                    <a:pt x="62207" y="486422"/>
                  </a:lnTo>
                  <a:lnTo>
                    <a:pt x="68359" y="501699"/>
                  </a:lnTo>
                  <a:lnTo>
                    <a:pt x="74399" y="517044"/>
                  </a:lnTo>
                  <a:lnTo>
                    <a:pt x="80158" y="532561"/>
                  </a:lnTo>
                  <a:lnTo>
                    <a:pt x="84134" y="545405"/>
                  </a:lnTo>
                  <a:lnTo>
                    <a:pt x="87631" y="558529"/>
                  </a:lnTo>
                  <a:lnTo>
                    <a:pt x="91399" y="571470"/>
                  </a:lnTo>
                  <a:lnTo>
                    <a:pt x="96190" y="583769"/>
                  </a:lnTo>
                  <a:lnTo>
                    <a:pt x="103579" y="597120"/>
                  </a:lnTo>
                  <a:lnTo>
                    <a:pt x="111964" y="609581"/>
                  </a:lnTo>
                  <a:lnTo>
                    <a:pt x="120477" y="621937"/>
                  </a:lnTo>
                  <a:lnTo>
                    <a:pt x="128253" y="634976"/>
                  </a:lnTo>
                  <a:lnTo>
                    <a:pt x="142972" y="665527"/>
                  </a:lnTo>
                  <a:lnTo>
                    <a:pt x="144849" y="675041"/>
                  </a:lnTo>
                  <a:lnTo>
                    <a:pt x="142573" y="678497"/>
                  </a:lnTo>
                  <a:lnTo>
                    <a:pt x="144833" y="690873"/>
                  </a:lnTo>
                  <a:lnTo>
                    <a:pt x="160317" y="727150"/>
                  </a:lnTo>
                  <a:lnTo>
                    <a:pt x="167597" y="740599"/>
                  </a:lnTo>
                  <a:lnTo>
                    <a:pt x="175800" y="753225"/>
                  </a:lnTo>
                  <a:lnTo>
                    <a:pt x="184278" y="765614"/>
                  </a:lnTo>
                  <a:lnTo>
                    <a:pt x="192380" y="778358"/>
                  </a:lnTo>
                  <a:lnTo>
                    <a:pt x="212386" y="819381"/>
                  </a:lnTo>
                  <a:lnTo>
                    <a:pt x="215900" y="830017"/>
                  </a:lnTo>
                  <a:lnTo>
                    <a:pt x="219678" y="840428"/>
                  </a:lnTo>
                  <a:lnTo>
                    <a:pt x="224444" y="850049"/>
                  </a:lnTo>
                  <a:lnTo>
                    <a:pt x="233822" y="863565"/>
                  </a:lnTo>
                  <a:lnTo>
                    <a:pt x="244094" y="876070"/>
                  </a:lnTo>
                  <a:lnTo>
                    <a:pt x="254560" y="888365"/>
                  </a:lnTo>
                  <a:lnTo>
                    <a:pt x="264523" y="901257"/>
                  </a:lnTo>
                  <a:lnTo>
                    <a:pt x="272752" y="913827"/>
                  </a:lnTo>
                  <a:lnTo>
                    <a:pt x="280555" y="926860"/>
                  </a:lnTo>
                  <a:lnTo>
                    <a:pt x="288357" y="939893"/>
                  </a:lnTo>
                  <a:lnTo>
                    <a:pt x="296586" y="952464"/>
                  </a:lnTo>
                  <a:lnTo>
                    <a:pt x="306707" y="965210"/>
                  </a:lnTo>
                  <a:lnTo>
                    <a:pt x="317436" y="977264"/>
                  </a:lnTo>
                  <a:lnTo>
                    <a:pt x="327759" y="989720"/>
                  </a:lnTo>
                  <a:lnTo>
                    <a:pt x="336666" y="1003672"/>
                  </a:lnTo>
                  <a:lnTo>
                    <a:pt x="340638" y="1011385"/>
                  </a:lnTo>
                  <a:lnTo>
                    <a:pt x="344586" y="1019119"/>
                  </a:lnTo>
                  <a:lnTo>
                    <a:pt x="348582" y="1026811"/>
                  </a:lnTo>
                  <a:lnTo>
                    <a:pt x="367368" y="1060463"/>
                  </a:lnTo>
                  <a:lnTo>
                    <a:pt x="400640" y="1101959"/>
                  </a:lnTo>
                  <a:lnTo>
                    <a:pt x="447652" y="1125924"/>
                  </a:lnTo>
                  <a:lnTo>
                    <a:pt x="448042" y="1126460"/>
                  </a:lnTo>
                  <a:lnTo>
                    <a:pt x="450859" y="1129611"/>
                  </a:lnTo>
                  <a:lnTo>
                    <a:pt x="480952" y="1147054"/>
                  </a:lnTo>
                  <a:lnTo>
                    <a:pt x="486893" y="1149850"/>
                  </a:lnTo>
                  <a:lnTo>
                    <a:pt x="492976" y="1152174"/>
                  </a:lnTo>
                  <a:lnTo>
                    <a:pt x="499058" y="1154498"/>
                  </a:lnTo>
                  <a:lnTo>
                    <a:pt x="505000" y="1157295"/>
                  </a:lnTo>
                  <a:lnTo>
                    <a:pt x="513034" y="1162415"/>
                  </a:lnTo>
                  <a:lnTo>
                    <a:pt x="520858" y="1168147"/>
                  </a:lnTo>
                  <a:lnTo>
                    <a:pt x="528769" y="1173573"/>
                  </a:lnTo>
                  <a:lnTo>
                    <a:pt x="600366" y="1190387"/>
                  </a:lnTo>
                  <a:lnTo>
                    <a:pt x="657301" y="1198262"/>
                  </a:lnTo>
                  <a:lnTo>
                    <a:pt x="677366" y="1195955"/>
                  </a:lnTo>
                  <a:lnTo>
                    <a:pt x="697447" y="1193817"/>
                  </a:lnTo>
                  <a:lnTo>
                    <a:pt x="737459" y="1188020"/>
                  </a:lnTo>
                  <a:lnTo>
                    <a:pt x="770985" y="1168413"/>
                  </a:lnTo>
                  <a:lnTo>
                    <a:pt x="785555" y="1157295"/>
                  </a:lnTo>
                  <a:lnTo>
                    <a:pt x="791374" y="1154138"/>
                  </a:lnTo>
                  <a:lnTo>
                    <a:pt x="797407" y="1151644"/>
                  </a:lnTo>
                  <a:lnTo>
                    <a:pt x="803526" y="1149415"/>
                  </a:lnTo>
                  <a:lnTo>
                    <a:pt x="809603" y="1147054"/>
                  </a:lnTo>
                  <a:lnTo>
                    <a:pt x="818265" y="1132095"/>
                  </a:lnTo>
                  <a:lnTo>
                    <a:pt x="827357" y="1117406"/>
                  </a:lnTo>
                  <a:lnTo>
                    <a:pt x="835589" y="1102178"/>
                  </a:lnTo>
                  <a:lnTo>
                    <a:pt x="841666" y="1085605"/>
                  </a:lnTo>
                  <a:lnTo>
                    <a:pt x="850183" y="1046558"/>
                  </a:lnTo>
                  <a:lnTo>
                    <a:pt x="853690" y="1029275"/>
                  </a:lnTo>
                  <a:lnTo>
                    <a:pt x="861205" y="1022234"/>
                  </a:lnTo>
                  <a:lnTo>
                    <a:pt x="881746" y="1013914"/>
                  </a:lnTo>
                  <a:lnTo>
                    <a:pt x="889814" y="1016259"/>
                  </a:lnTo>
                  <a:lnTo>
                    <a:pt x="897917" y="1018461"/>
                  </a:lnTo>
                  <a:lnTo>
                    <a:pt x="933280" y="1034639"/>
                  </a:lnTo>
                  <a:lnTo>
                    <a:pt x="953620" y="1051977"/>
                  </a:lnTo>
                  <a:lnTo>
                    <a:pt x="969920" y="1065122"/>
                  </a:lnTo>
                  <a:lnTo>
                    <a:pt x="986594" y="1076849"/>
                  </a:lnTo>
                  <a:lnTo>
                    <a:pt x="998259" y="1083769"/>
                  </a:lnTo>
                  <a:lnTo>
                    <a:pt x="1009783" y="1089045"/>
                  </a:lnTo>
                  <a:lnTo>
                    <a:pt x="1026032" y="1095846"/>
                  </a:lnTo>
                  <a:lnTo>
                    <a:pt x="1034011" y="1103591"/>
                  </a:lnTo>
                  <a:lnTo>
                    <a:pt x="1078857" y="1144027"/>
                  </a:lnTo>
                  <a:lnTo>
                    <a:pt x="1097296" y="1159260"/>
                  </a:lnTo>
                  <a:lnTo>
                    <a:pt x="1114170" y="1176071"/>
                  </a:lnTo>
                  <a:lnTo>
                    <a:pt x="1130238" y="1198262"/>
                  </a:lnTo>
                  <a:lnTo>
                    <a:pt x="1138735" y="1213180"/>
                  </a:lnTo>
                  <a:lnTo>
                    <a:pt x="1146697" y="1228592"/>
                  </a:lnTo>
                  <a:lnTo>
                    <a:pt x="1154445" y="1244200"/>
                  </a:lnTo>
                  <a:lnTo>
                    <a:pt x="1162301" y="1259711"/>
                  </a:lnTo>
                  <a:lnTo>
                    <a:pt x="1194365" y="1321160"/>
                  </a:lnTo>
                  <a:lnTo>
                    <a:pt x="1198695" y="1328639"/>
                  </a:lnTo>
                  <a:lnTo>
                    <a:pt x="1203242" y="1335984"/>
                  </a:lnTo>
                  <a:lnTo>
                    <a:pt x="1207357" y="1343598"/>
                  </a:lnTo>
                  <a:lnTo>
                    <a:pt x="1210397" y="1351885"/>
                  </a:lnTo>
                  <a:lnTo>
                    <a:pt x="1215115" y="1370755"/>
                  </a:lnTo>
                  <a:lnTo>
                    <a:pt x="1218958" y="1384230"/>
                  </a:lnTo>
                  <a:lnTo>
                    <a:pt x="1224532" y="1396895"/>
                  </a:lnTo>
                  <a:lnTo>
                    <a:pt x="1234444" y="1413334"/>
                  </a:lnTo>
                  <a:lnTo>
                    <a:pt x="1240242" y="1421264"/>
                  </a:lnTo>
                  <a:lnTo>
                    <a:pt x="1246468" y="1428696"/>
                  </a:lnTo>
                  <a:lnTo>
                    <a:pt x="1252693" y="1436128"/>
                  </a:lnTo>
                  <a:lnTo>
                    <a:pt x="1258492" y="1444059"/>
                  </a:lnTo>
                  <a:lnTo>
                    <a:pt x="1262579" y="1451709"/>
                  </a:lnTo>
                  <a:lnTo>
                    <a:pt x="1266102" y="1459928"/>
                  </a:lnTo>
                  <a:lnTo>
                    <a:pt x="1269827" y="1467893"/>
                  </a:lnTo>
                  <a:lnTo>
                    <a:pt x="1299305" y="1499705"/>
                  </a:lnTo>
                  <a:lnTo>
                    <a:pt x="1341908" y="1524486"/>
                  </a:lnTo>
                  <a:lnTo>
                    <a:pt x="1370715" y="1536233"/>
                  </a:lnTo>
                  <a:lnTo>
                    <a:pt x="1402749" y="1560841"/>
                  </a:lnTo>
                  <a:lnTo>
                    <a:pt x="1446255" y="1575660"/>
                  </a:lnTo>
                  <a:lnTo>
                    <a:pt x="1463061" y="1581631"/>
                  </a:lnTo>
                  <a:lnTo>
                    <a:pt x="1474921" y="1587441"/>
                  </a:lnTo>
                  <a:lnTo>
                    <a:pt x="1487117" y="1597337"/>
                  </a:lnTo>
                  <a:lnTo>
                    <a:pt x="1498821" y="1608278"/>
                  </a:lnTo>
                  <a:lnTo>
                    <a:pt x="1510599" y="1619042"/>
                  </a:lnTo>
                  <a:lnTo>
                    <a:pt x="1523016" y="1628407"/>
                  </a:lnTo>
                  <a:lnTo>
                    <a:pt x="1555079" y="1648890"/>
                  </a:lnTo>
                  <a:lnTo>
                    <a:pt x="1574346" y="1673261"/>
                  </a:lnTo>
                  <a:lnTo>
                    <a:pt x="1582880" y="1685463"/>
                  </a:lnTo>
                  <a:lnTo>
                    <a:pt x="1591541" y="1702422"/>
                  </a:lnTo>
                  <a:lnTo>
                    <a:pt x="1611191" y="1741064"/>
                  </a:lnTo>
                  <a:lnTo>
                    <a:pt x="1615344" y="1748637"/>
                  </a:lnTo>
                  <a:lnTo>
                    <a:pt x="1619594" y="1756138"/>
                  </a:lnTo>
                  <a:lnTo>
                    <a:pt x="1623651" y="1763783"/>
                  </a:lnTo>
                  <a:lnTo>
                    <a:pt x="1627222" y="1771789"/>
                  </a:lnTo>
                  <a:lnTo>
                    <a:pt x="1637353" y="1797953"/>
                  </a:lnTo>
                  <a:lnTo>
                    <a:pt x="1648759" y="1825850"/>
                  </a:lnTo>
                  <a:lnTo>
                    <a:pt x="1661420" y="1852320"/>
                  </a:lnTo>
                  <a:lnTo>
                    <a:pt x="1675318" y="1874204"/>
                  </a:lnTo>
                  <a:lnTo>
                    <a:pt x="1695194" y="1899753"/>
                  </a:lnTo>
                  <a:lnTo>
                    <a:pt x="1700389" y="1906501"/>
                  </a:lnTo>
                  <a:lnTo>
                    <a:pt x="1698756" y="1903957"/>
                  </a:lnTo>
                  <a:lnTo>
                    <a:pt x="1698150" y="1901629"/>
                  </a:lnTo>
                  <a:lnTo>
                    <a:pt x="1706423" y="1909025"/>
                  </a:lnTo>
                  <a:lnTo>
                    <a:pt x="1731429" y="1935654"/>
                  </a:lnTo>
                  <a:lnTo>
                    <a:pt x="1746842" y="1954338"/>
                  </a:lnTo>
                  <a:lnTo>
                    <a:pt x="1757064" y="1968541"/>
                  </a:lnTo>
                  <a:lnTo>
                    <a:pt x="1768496" y="1981663"/>
                  </a:lnTo>
                  <a:lnTo>
                    <a:pt x="1787540" y="1997103"/>
                  </a:lnTo>
                  <a:lnTo>
                    <a:pt x="1818179" y="2014478"/>
                  </a:lnTo>
                  <a:lnTo>
                    <a:pt x="1842153" y="2020509"/>
                  </a:lnTo>
                  <a:lnTo>
                    <a:pt x="1868880" y="2025078"/>
                  </a:lnTo>
                  <a:lnTo>
                    <a:pt x="1907778" y="2038069"/>
                  </a:lnTo>
                  <a:lnTo>
                    <a:pt x="1913770" y="2040710"/>
                  </a:lnTo>
                  <a:lnTo>
                    <a:pt x="1919751" y="2043405"/>
                  </a:lnTo>
                  <a:lnTo>
                    <a:pt x="1925756" y="2045992"/>
                  </a:lnTo>
                  <a:lnTo>
                    <a:pt x="1931826" y="2048311"/>
                  </a:lnTo>
                  <a:lnTo>
                    <a:pt x="1947874" y="2053384"/>
                  </a:lnTo>
                  <a:lnTo>
                    <a:pt x="1964022" y="2057991"/>
                  </a:lnTo>
                  <a:lnTo>
                    <a:pt x="1980103" y="2062879"/>
                  </a:lnTo>
                  <a:lnTo>
                    <a:pt x="1995952" y="2068794"/>
                  </a:lnTo>
                  <a:lnTo>
                    <a:pt x="2001945" y="2071435"/>
                  </a:lnTo>
                  <a:lnTo>
                    <a:pt x="2007925" y="2074129"/>
                  </a:lnTo>
                  <a:lnTo>
                    <a:pt x="2013931" y="2076716"/>
                  </a:lnTo>
                  <a:lnTo>
                    <a:pt x="2020000" y="2079035"/>
                  </a:lnTo>
                  <a:lnTo>
                    <a:pt x="2036048" y="2084108"/>
                  </a:lnTo>
                  <a:lnTo>
                    <a:pt x="2052197" y="2088715"/>
                  </a:lnTo>
                  <a:lnTo>
                    <a:pt x="2068278" y="2093603"/>
                  </a:lnTo>
                  <a:lnTo>
                    <a:pt x="2084127" y="2099518"/>
                  </a:lnTo>
                  <a:lnTo>
                    <a:pt x="2105932" y="2108820"/>
                  </a:lnTo>
                  <a:lnTo>
                    <a:pt x="2126309" y="2116956"/>
                  </a:lnTo>
                  <a:lnTo>
                    <a:pt x="2172302" y="2130243"/>
                  </a:lnTo>
                  <a:lnTo>
                    <a:pt x="2228660" y="2142167"/>
                  </a:lnTo>
                  <a:lnTo>
                    <a:pt x="2274874" y="2150525"/>
                  </a:lnTo>
                  <a:lnTo>
                    <a:pt x="2332620" y="2160968"/>
                  </a:lnTo>
                  <a:lnTo>
                    <a:pt x="2371193" y="2168087"/>
                  </a:lnTo>
                  <a:lnTo>
                    <a:pt x="2391104" y="2171586"/>
                  </a:lnTo>
                  <a:lnTo>
                    <a:pt x="2406958" y="2173574"/>
                  </a:lnTo>
                  <a:lnTo>
                    <a:pt x="2433362" y="2176159"/>
                  </a:lnTo>
                  <a:lnTo>
                    <a:pt x="2484921" y="2181451"/>
                  </a:lnTo>
                  <a:lnTo>
                    <a:pt x="2551170" y="2179875"/>
                  </a:lnTo>
                  <a:lnTo>
                    <a:pt x="2600639" y="2180459"/>
                  </a:lnTo>
                  <a:lnTo>
                    <a:pt x="2641032" y="2179782"/>
                  </a:lnTo>
                  <a:lnTo>
                    <a:pt x="2680050" y="2174424"/>
                  </a:lnTo>
                  <a:lnTo>
                    <a:pt x="2725398" y="2160968"/>
                  </a:lnTo>
                  <a:lnTo>
                    <a:pt x="2772767" y="2138509"/>
                  </a:lnTo>
                  <a:lnTo>
                    <a:pt x="2813572" y="2109760"/>
                  </a:lnTo>
                  <a:lnTo>
                    <a:pt x="2877699" y="2048311"/>
                  </a:lnTo>
                  <a:lnTo>
                    <a:pt x="2893490" y="2032500"/>
                  </a:lnTo>
                  <a:lnTo>
                    <a:pt x="2901475" y="2024763"/>
                  </a:lnTo>
                  <a:lnTo>
                    <a:pt x="2909762" y="2017586"/>
                  </a:lnTo>
                  <a:lnTo>
                    <a:pt x="2926293" y="2005586"/>
                  </a:lnTo>
                  <a:lnTo>
                    <a:pt x="2943157" y="1994121"/>
                  </a:lnTo>
                  <a:lnTo>
                    <a:pt x="2959355" y="1981586"/>
                  </a:lnTo>
                  <a:lnTo>
                    <a:pt x="2973889" y="1966378"/>
                  </a:lnTo>
                  <a:lnTo>
                    <a:pt x="2977764" y="1961050"/>
                  </a:lnTo>
                  <a:lnTo>
                    <a:pt x="2981551" y="1955584"/>
                  </a:lnTo>
                  <a:lnTo>
                    <a:pt x="2985515" y="1950394"/>
                  </a:lnTo>
                  <a:lnTo>
                    <a:pt x="2989922" y="1945895"/>
                  </a:lnTo>
                  <a:lnTo>
                    <a:pt x="2997667" y="1940186"/>
                  </a:lnTo>
                  <a:lnTo>
                    <a:pt x="3005791" y="1935318"/>
                  </a:lnTo>
                  <a:lnTo>
                    <a:pt x="3013996" y="1930617"/>
                  </a:lnTo>
                  <a:lnTo>
                    <a:pt x="3021985" y="1925412"/>
                  </a:lnTo>
                  <a:lnTo>
                    <a:pt x="3060654" y="1890766"/>
                  </a:lnTo>
                  <a:lnTo>
                    <a:pt x="3104700" y="1844260"/>
                  </a:lnTo>
                  <a:lnTo>
                    <a:pt x="3141456" y="1802485"/>
                  </a:lnTo>
                  <a:lnTo>
                    <a:pt x="3172996" y="1759561"/>
                  </a:lnTo>
                  <a:lnTo>
                    <a:pt x="3188215" y="1737476"/>
                  </a:lnTo>
                  <a:lnTo>
                    <a:pt x="3214366" y="1689856"/>
                  </a:lnTo>
                  <a:lnTo>
                    <a:pt x="3233441" y="1640678"/>
                  </a:lnTo>
                  <a:lnTo>
                    <a:pt x="3254664" y="1597831"/>
                  </a:lnTo>
                  <a:lnTo>
                    <a:pt x="3258535" y="1587496"/>
                  </a:lnTo>
                  <a:lnTo>
                    <a:pt x="3262461" y="1577199"/>
                  </a:lnTo>
                  <a:lnTo>
                    <a:pt x="3273648" y="1522465"/>
                  </a:lnTo>
                  <a:lnTo>
                    <a:pt x="3286270" y="1484883"/>
                  </a:lnTo>
                  <a:lnTo>
                    <a:pt x="3290427" y="1474730"/>
                  </a:lnTo>
                  <a:lnTo>
                    <a:pt x="3294525" y="1464542"/>
                  </a:lnTo>
                  <a:lnTo>
                    <a:pt x="3296360" y="1454233"/>
                  </a:lnTo>
                  <a:lnTo>
                    <a:pt x="3298083" y="1443880"/>
                  </a:lnTo>
                  <a:lnTo>
                    <a:pt x="3300031" y="1433616"/>
                  </a:lnTo>
                  <a:lnTo>
                    <a:pt x="3302540" y="1423576"/>
                  </a:lnTo>
                  <a:lnTo>
                    <a:pt x="3306132" y="1413106"/>
                  </a:lnTo>
                  <a:lnTo>
                    <a:pt x="3310309" y="1402964"/>
                  </a:lnTo>
                  <a:lnTo>
                    <a:pt x="3314609" y="1392886"/>
                  </a:lnTo>
                  <a:lnTo>
                    <a:pt x="3318572" y="1382610"/>
                  </a:lnTo>
                  <a:lnTo>
                    <a:pt x="3330789" y="1344302"/>
                  </a:lnTo>
                  <a:lnTo>
                    <a:pt x="3342620" y="1300677"/>
                  </a:lnTo>
                  <a:lnTo>
                    <a:pt x="3349986" y="1259447"/>
                  </a:lnTo>
                  <a:lnTo>
                    <a:pt x="3353785" y="1238888"/>
                  </a:lnTo>
                  <a:lnTo>
                    <a:pt x="3358652" y="1218745"/>
                  </a:lnTo>
                  <a:lnTo>
                    <a:pt x="3361794" y="1210504"/>
                  </a:lnTo>
                  <a:lnTo>
                    <a:pt x="3365898" y="1202885"/>
                  </a:lnTo>
                  <a:lnTo>
                    <a:pt x="3370387" y="1195514"/>
                  </a:lnTo>
                  <a:lnTo>
                    <a:pt x="3374684" y="1188020"/>
                  </a:lnTo>
                  <a:lnTo>
                    <a:pt x="3398731" y="1095846"/>
                  </a:lnTo>
                  <a:lnTo>
                    <a:pt x="3403752" y="1076808"/>
                  </a:lnTo>
                  <a:lnTo>
                    <a:pt x="3407724" y="1061077"/>
                  </a:lnTo>
                  <a:lnTo>
                    <a:pt x="3416950" y="1008836"/>
                  </a:lnTo>
                  <a:lnTo>
                    <a:pt x="3420747" y="978063"/>
                  </a:lnTo>
                  <a:lnTo>
                    <a:pt x="3422778" y="962706"/>
                  </a:lnTo>
                  <a:lnTo>
                    <a:pt x="3424716" y="949887"/>
                  </a:lnTo>
                  <a:lnTo>
                    <a:pt x="3426786" y="937102"/>
                  </a:lnTo>
                  <a:lnTo>
                    <a:pt x="3428857" y="924316"/>
                  </a:lnTo>
                  <a:lnTo>
                    <a:pt x="3430795" y="911498"/>
                  </a:lnTo>
                  <a:lnTo>
                    <a:pt x="3432617" y="896074"/>
                  </a:lnTo>
                  <a:lnTo>
                    <a:pt x="3434141" y="880570"/>
                  </a:lnTo>
                  <a:lnTo>
                    <a:pt x="3435996" y="865168"/>
                  </a:lnTo>
                  <a:lnTo>
                    <a:pt x="3438810" y="850049"/>
                  </a:lnTo>
                  <a:lnTo>
                    <a:pt x="3447968" y="812716"/>
                  </a:lnTo>
                  <a:lnTo>
                    <a:pt x="3453172" y="794926"/>
                  </a:lnTo>
                  <a:lnTo>
                    <a:pt x="3455422" y="791451"/>
                  </a:lnTo>
                  <a:lnTo>
                    <a:pt x="3455716" y="797060"/>
                  </a:lnTo>
                  <a:lnTo>
                    <a:pt x="3455055" y="806526"/>
                  </a:lnTo>
                  <a:lnTo>
                    <a:pt x="3454439" y="814617"/>
                  </a:lnTo>
                  <a:lnTo>
                    <a:pt x="3454868" y="816106"/>
                  </a:lnTo>
                  <a:lnTo>
                    <a:pt x="3457341" y="805762"/>
                  </a:lnTo>
                  <a:lnTo>
                    <a:pt x="3462858" y="778358"/>
                  </a:lnTo>
                  <a:lnTo>
                    <a:pt x="3465632" y="761101"/>
                  </a:lnTo>
                  <a:lnTo>
                    <a:pt x="3469878" y="733415"/>
                  </a:lnTo>
                  <a:lnTo>
                    <a:pt x="3474622" y="705156"/>
                  </a:lnTo>
                  <a:lnTo>
                    <a:pt x="3478890" y="686184"/>
                  </a:lnTo>
                  <a:lnTo>
                    <a:pt x="3482244" y="678050"/>
                  </a:lnTo>
                  <a:lnTo>
                    <a:pt x="3486325" y="670419"/>
                  </a:lnTo>
                  <a:lnTo>
                    <a:pt x="3490696" y="662989"/>
                  </a:lnTo>
                  <a:lnTo>
                    <a:pt x="3494922" y="655459"/>
                  </a:lnTo>
                  <a:lnTo>
                    <a:pt x="3498618" y="639931"/>
                  </a:lnTo>
                  <a:lnTo>
                    <a:pt x="3502107" y="624295"/>
                  </a:lnTo>
                  <a:lnTo>
                    <a:pt x="3506012" y="608877"/>
                  </a:lnTo>
                  <a:lnTo>
                    <a:pt x="3510954" y="594010"/>
                  </a:lnTo>
                  <a:lnTo>
                    <a:pt x="3515088" y="583841"/>
                  </a:lnTo>
                  <a:lnTo>
                    <a:pt x="3519308" y="573722"/>
                  </a:lnTo>
                  <a:lnTo>
                    <a:pt x="3523359" y="563504"/>
                  </a:lnTo>
                  <a:lnTo>
                    <a:pt x="3526985" y="553044"/>
                  </a:lnTo>
                  <a:lnTo>
                    <a:pt x="3530819" y="537511"/>
                  </a:lnTo>
                  <a:lnTo>
                    <a:pt x="3533839" y="521538"/>
                  </a:lnTo>
                  <a:lnTo>
                    <a:pt x="3537440" y="505956"/>
                  </a:lnTo>
                  <a:lnTo>
                    <a:pt x="3543017" y="491595"/>
                  </a:lnTo>
                  <a:lnTo>
                    <a:pt x="3575080" y="430145"/>
                  </a:lnTo>
                  <a:lnTo>
                    <a:pt x="3583977" y="395341"/>
                  </a:lnTo>
                  <a:lnTo>
                    <a:pt x="3588701" y="375986"/>
                  </a:lnTo>
                  <a:lnTo>
                    <a:pt x="3590611" y="368162"/>
                  </a:lnTo>
                  <a:lnTo>
                    <a:pt x="3591063" y="367953"/>
                  </a:lnTo>
                  <a:lnTo>
                    <a:pt x="3591416" y="371442"/>
                  </a:lnTo>
                  <a:lnTo>
                    <a:pt x="3593027" y="374710"/>
                  </a:lnTo>
                  <a:lnTo>
                    <a:pt x="3597254" y="373842"/>
                  </a:lnTo>
                  <a:lnTo>
                    <a:pt x="3639208" y="307247"/>
                  </a:lnTo>
                  <a:lnTo>
                    <a:pt x="3671271" y="245797"/>
                  </a:lnTo>
                  <a:lnTo>
                    <a:pt x="3678736" y="229858"/>
                  </a:lnTo>
                  <a:lnTo>
                    <a:pt x="3682675" y="222105"/>
                  </a:lnTo>
                  <a:lnTo>
                    <a:pt x="3687303" y="215073"/>
                  </a:lnTo>
                  <a:lnTo>
                    <a:pt x="3691424" y="210078"/>
                  </a:lnTo>
                  <a:lnTo>
                    <a:pt x="3695621" y="205167"/>
                  </a:lnTo>
                  <a:lnTo>
                    <a:pt x="3699667" y="200088"/>
                  </a:lnTo>
                  <a:lnTo>
                    <a:pt x="3703334" y="194589"/>
                  </a:lnTo>
                  <a:lnTo>
                    <a:pt x="3725534" y="153543"/>
                  </a:lnTo>
                  <a:lnTo>
                    <a:pt x="3732141" y="138047"/>
                  </a:lnTo>
                  <a:lnTo>
                    <a:pt x="3738373" y="130339"/>
                  </a:lnTo>
                  <a:lnTo>
                    <a:pt x="3759445" y="112657"/>
                  </a:lnTo>
                  <a:lnTo>
                    <a:pt x="3779504" y="115015"/>
                  </a:lnTo>
                  <a:lnTo>
                    <a:pt x="3799575" y="117238"/>
                  </a:lnTo>
                  <a:lnTo>
                    <a:pt x="3819622" y="119731"/>
                  </a:lnTo>
                  <a:lnTo>
                    <a:pt x="3839604" y="122899"/>
                  </a:lnTo>
                  <a:lnTo>
                    <a:pt x="3847665" y="125339"/>
                  </a:lnTo>
                  <a:lnTo>
                    <a:pt x="3855594" y="128766"/>
                  </a:lnTo>
                  <a:lnTo>
                    <a:pt x="3863543" y="131819"/>
                  </a:lnTo>
                  <a:lnTo>
                    <a:pt x="3871668" y="133140"/>
                  </a:lnTo>
                  <a:lnTo>
                    <a:pt x="3893762" y="132019"/>
                  </a:lnTo>
                  <a:lnTo>
                    <a:pt x="3915800" y="129299"/>
                  </a:lnTo>
                  <a:lnTo>
                    <a:pt x="3937815" y="125939"/>
                  </a:lnTo>
                  <a:lnTo>
                    <a:pt x="3959842" y="122899"/>
                  </a:lnTo>
                  <a:lnTo>
                    <a:pt x="3965918" y="120537"/>
                  </a:lnTo>
                  <a:lnTo>
                    <a:pt x="3972037" y="118308"/>
                  </a:lnTo>
                  <a:lnTo>
                    <a:pt x="3978071" y="115814"/>
                  </a:lnTo>
                  <a:lnTo>
                    <a:pt x="3983890" y="112657"/>
                  </a:lnTo>
                  <a:lnTo>
                    <a:pt x="3989985" y="107631"/>
                  </a:lnTo>
                  <a:lnTo>
                    <a:pt x="3995684" y="101677"/>
                  </a:lnTo>
                  <a:lnTo>
                    <a:pt x="4001499" y="96092"/>
                  </a:lnTo>
                  <a:lnTo>
                    <a:pt x="4007938" y="92174"/>
                  </a:lnTo>
                  <a:lnTo>
                    <a:pt x="4021718" y="88205"/>
                  </a:lnTo>
                  <a:lnTo>
                    <a:pt x="4035790" y="85940"/>
                  </a:lnTo>
                  <a:lnTo>
                    <a:pt x="4049963" y="84231"/>
                  </a:lnTo>
                  <a:lnTo>
                    <a:pt x="4064049" y="81932"/>
                  </a:lnTo>
                  <a:lnTo>
                    <a:pt x="4119731" y="67049"/>
                  </a:lnTo>
                  <a:lnTo>
                    <a:pt x="4159139" y="52496"/>
                  </a:lnTo>
                  <a:lnTo>
                    <a:pt x="4196198" y="34138"/>
                  </a:lnTo>
                  <a:lnTo>
                    <a:pt x="4231510" y="7951"/>
                  </a:lnTo>
                  <a:lnTo>
                    <a:pt x="4237816" y="2341"/>
                  </a:lnTo>
                  <a:lnTo>
                    <a:pt x="4240398" y="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390" y="274760"/>
            <a:ext cx="3632199" cy="2463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86211" y="153629"/>
            <a:ext cx="1993900" cy="279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20870" y="753330"/>
            <a:ext cx="2629228" cy="1355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20870" y="753331"/>
            <a:ext cx="2629535" cy="1356360"/>
          </a:xfrm>
          <a:custGeom>
            <a:avLst/>
            <a:gdLst/>
            <a:ahLst/>
            <a:cxnLst/>
            <a:rect l="l" t="t" r="r" b="b"/>
            <a:pathLst>
              <a:path w="2629534" h="1356360">
                <a:moveTo>
                  <a:pt x="0" y="338999"/>
                </a:moveTo>
                <a:lnTo>
                  <a:pt x="1951234" y="338999"/>
                </a:lnTo>
                <a:lnTo>
                  <a:pt x="1951234" y="0"/>
                </a:lnTo>
                <a:lnTo>
                  <a:pt x="2629229" y="677999"/>
                </a:lnTo>
                <a:lnTo>
                  <a:pt x="1951234" y="1355995"/>
                </a:lnTo>
                <a:lnTo>
                  <a:pt x="1951234" y="1016996"/>
                </a:lnTo>
                <a:lnTo>
                  <a:pt x="0" y="1016996"/>
                </a:lnTo>
                <a:lnTo>
                  <a:pt x="0" y="338999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9592" y="3301559"/>
            <a:ext cx="3385951" cy="287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8080" y="3461099"/>
            <a:ext cx="2572783" cy="2834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074666" y="4198861"/>
            <a:ext cx="2324428" cy="13559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666" y="4198861"/>
            <a:ext cx="2324735" cy="1356360"/>
          </a:xfrm>
          <a:custGeom>
            <a:avLst/>
            <a:gdLst/>
            <a:ahLst/>
            <a:cxnLst/>
            <a:rect l="l" t="t" r="r" b="b"/>
            <a:pathLst>
              <a:path w="2324735" h="1356360">
                <a:moveTo>
                  <a:pt x="0" y="339000"/>
                </a:moveTo>
                <a:lnTo>
                  <a:pt x="1646432" y="339000"/>
                </a:lnTo>
                <a:lnTo>
                  <a:pt x="1646432" y="0"/>
                </a:lnTo>
                <a:lnTo>
                  <a:pt x="2324429" y="677997"/>
                </a:lnTo>
                <a:lnTo>
                  <a:pt x="1646432" y="1355995"/>
                </a:lnTo>
                <a:lnTo>
                  <a:pt x="1646432" y="1016998"/>
                </a:lnTo>
                <a:lnTo>
                  <a:pt x="0" y="1016998"/>
                </a:lnTo>
                <a:lnTo>
                  <a:pt x="0" y="339000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7475" y="3440099"/>
            <a:ext cx="196741" cy="19511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3231" y="3121366"/>
            <a:ext cx="601594" cy="319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5880" y="5633025"/>
            <a:ext cx="267025" cy="347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069" y="6558120"/>
            <a:ext cx="31750" cy="46990"/>
          </a:xfrm>
          <a:custGeom>
            <a:avLst/>
            <a:gdLst/>
            <a:ahLst/>
            <a:cxnLst/>
            <a:rect l="l" t="t" r="r" b="b"/>
            <a:pathLst>
              <a:path w="31750" h="46990">
                <a:moveTo>
                  <a:pt x="11231" y="43818"/>
                </a:moveTo>
                <a:lnTo>
                  <a:pt x="12626" y="45879"/>
                </a:lnTo>
                <a:lnTo>
                  <a:pt x="17460" y="46809"/>
                </a:lnTo>
                <a:lnTo>
                  <a:pt x="18085" y="46385"/>
                </a:lnTo>
                <a:lnTo>
                  <a:pt x="17692" y="46372"/>
                </a:lnTo>
                <a:lnTo>
                  <a:pt x="12731" y="44914"/>
                </a:lnTo>
                <a:lnTo>
                  <a:pt x="11231" y="43818"/>
                </a:lnTo>
                <a:close/>
              </a:path>
              <a:path w="31750" h="46990">
                <a:moveTo>
                  <a:pt x="24084" y="42323"/>
                </a:moveTo>
                <a:lnTo>
                  <a:pt x="10219" y="42323"/>
                </a:lnTo>
                <a:lnTo>
                  <a:pt x="11231" y="43818"/>
                </a:lnTo>
                <a:lnTo>
                  <a:pt x="12731" y="44914"/>
                </a:lnTo>
                <a:lnTo>
                  <a:pt x="17737" y="46385"/>
                </a:lnTo>
                <a:lnTo>
                  <a:pt x="18105" y="46372"/>
                </a:lnTo>
                <a:lnTo>
                  <a:pt x="24084" y="42323"/>
                </a:lnTo>
                <a:close/>
              </a:path>
              <a:path w="31750" h="46990">
                <a:moveTo>
                  <a:pt x="24805" y="29620"/>
                </a:moveTo>
                <a:lnTo>
                  <a:pt x="21331" y="30644"/>
                </a:lnTo>
                <a:lnTo>
                  <a:pt x="22005" y="31591"/>
                </a:lnTo>
                <a:lnTo>
                  <a:pt x="22574" y="31876"/>
                </a:lnTo>
                <a:lnTo>
                  <a:pt x="22180" y="31876"/>
                </a:lnTo>
                <a:lnTo>
                  <a:pt x="22553" y="32482"/>
                </a:lnTo>
                <a:lnTo>
                  <a:pt x="23332" y="33957"/>
                </a:lnTo>
                <a:lnTo>
                  <a:pt x="25501" y="37160"/>
                </a:lnTo>
                <a:lnTo>
                  <a:pt x="24570" y="41994"/>
                </a:lnTo>
                <a:lnTo>
                  <a:pt x="18105" y="46372"/>
                </a:lnTo>
                <a:lnTo>
                  <a:pt x="22574" y="46213"/>
                </a:lnTo>
                <a:lnTo>
                  <a:pt x="29668" y="43567"/>
                </a:lnTo>
                <a:lnTo>
                  <a:pt x="31651" y="39231"/>
                </a:lnTo>
                <a:lnTo>
                  <a:pt x="28912" y="31876"/>
                </a:lnTo>
                <a:lnTo>
                  <a:pt x="22574" y="31876"/>
                </a:lnTo>
                <a:lnTo>
                  <a:pt x="22171" y="31861"/>
                </a:lnTo>
                <a:lnTo>
                  <a:pt x="28906" y="31861"/>
                </a:lnTo>
                <a:lnTo>
                  <a:pt x="28819" y="31627"/>
                </a:lnTo>
                <a:lnTo>
                  <a:pt x="24805" y="29620"/>
                </a:lnTo>
                <a:close/>
              </a:path>
              <a:path w="31750" h="46990">
                <a:moveTo>
                  <a:pt x="15852" y="29119"/>
                </a:moveTo>
                <a:lnTo>
                  <a:pt x="8741" y="33934"/>
                </a:lnTo>
                <a:lnTo>
                  <a:pt x="7811" y="38768"/>
                </a:lnTo>
                <a:lnTo>
                  <a:pt x="9385" y="41055"/>
                </a:lnTo>
                <a:lnTo>
                  <a:pt x="10219" y="42323"/>
                </a:lnTo>
                <a:lnTo>
                  <a:pt x="24084" y="42323"/>
                </a:lnTo>
                <a:lnTo>
                  <a:pt x="24570" y="41994"/>
                </a:lnTo>
                <a:lnTo>
                  <a:pt x="25501" y="37160"/>
                </a:lnTo>
                <a:lnTo>
                  <a:pt x="23588" y="34336"/>
                </a:lnTo>
                <a:lnTo>
                  <a:pt x="20656" y="31807"/>
                </a:lnTo>
                <a:lnTo>
                  <a:pt x="17737" y="31703"/>
                </a:lnTo>
                <a:lnTo>
                  <a:pt x="19835" y="31085"/>
                </a:lnTo>
                <a:lnTo>
                  <a:pt x="19376" y="30681"/>
                </a:lnTo>
                <a:lnTo>
                  <a:pt x="20828" y="30681"/>
                </a:lnTo>
                <a:lnTo>
                  <a:pt x="20531" y="30020"/>
                </a:lnTo>
                <a:lnTo>
                  <a:pt x="15852" y="29119"/>
                </a:lnTo>
                <a:close/>
              </a:path>
              <a:path w="31750" h="46990">
                <a:moveTo>
                  <a:pt x="9206" y="40828"/>
                </a:moveTo>
                <a:lnTo>
                  <a:pt x="9360" y="41055"/>
                </a:lnTo>
                <a:lnTo>
                  <a:pt x="9206" y="40828"/>
                </a:lnTo>
                <a:close/>
              </a:path>
              <a:path w="31750" h="46990">
                <a:moveTo>
                  <a:pt x="9043" y="40588"/>
                </a:moveTo>
                <a:lnTo>
                  <a:pt x="9204" y="40826"/>
                </a:lnTo>
                <a:lnTo>
                  <a:pt x="9043" y="40588"/>
                </a:lnTo>
                <a:close/>
              </a:path>
              <a:path w="31750" h="46990">
                <a:moveTo>
                  <a:pt x="9043" y="40588"/>
                </a:moveTo>
                <a:close/>
              </a:path>
              <a:path w="31750" h="46990">
                <a:moveTo>
                  <a:pt x="4355" y="26397"/>
                </a:moveTo>
                <a:lnTo>
                  <a:pt x="9016" y="40588"/>
                </a:lnTo>
                <a:lnTo>
                  <a:pt x="7811" y="38768"/>
                </a:lnTo>
                <a:lnTo>
                  <a:pt x="8741" y="33934"/>
                </a:lnTo>
                <a:lnTo>
                  <a:pt x="15852" y="29119"/>
                </a:lnTo>
                <a:lnTo>
                  <a:pt x="20126" y="29119"/>
                </a:lnTo>
                <a:lnTo>
                  <a:pt x="19919" y="28658"/>
                </a:lnTo>
                <a:lnTo>
                  <a:pt x="20538" y="28658"/>
                </a:lnTo>
                <a:lnTo>
                  <a:pt x="20316" y="28604"/>
                </a:lnTo>
                <a:lnTo>
                  <a:pt x="20246" y="27988"/>
                </a:lnTo>
                <a:lnTo>
                  <a:pt x="5090" y="27988"/>
                </a:lnTo>
                <a:lnTo>
                  <a:pt x="4355" y="26397"/>
                </a:lnTo>
                <a:close/>
              </a:path>
              <a:path w="31750" h="46990">
                <a:moveTo>
                  <a:pt x="20656" y="31807"/>
                </a:moveTo>
                <a:lnTo>
                  <a:pt x="23532" y="34336"/>
                </a:lnTo>
                <a:lnTo>
                  <a:pt x="23316" y="33934"/>
                </a:lnTo>
                <a:lnTo>
                  <a:pt x="21906" y="31852"/>
                </a:lnTo>
                <a:lnTo>
                  <a:pt x="20656" y="31807"/>
                </a:lnTo>
                <a:close/>
              </a:path>
              <a:path w="31750" h="46990">
                <a:moveTo>
                  <a:pt x="23332" y="33957"/>
                </a:moveTo>
                <a:lnTo>
                  <a:pt x="23532" y="34336"/>
                </a:lnTo>
                <a:lnTo>
                  <a:pt x="23332" y="33957"/>
                </a:lnTo>
                <a:close/>
              </a:path>
              <a:path w="31750" h="46990">
                <a:moveTo>
                  <a:pt x="21906" y="31852"/>
                </a:moveTo>
                <a:lnTo>
                  <a:pt x="23332" y="33957"/>
                </a:lnTo>
                <a:lnTo>
                  <a:pt x="22553" y="32482"/>
                </a:lnTo>
                <a:lnTo>
                  <a:pt x="22171" y="31861"/>
                </a:lnTo>
                <a:lnTo>
                  <a:pt x="21906" y="31852"/>
                </a:lnTo>
                <a:close/>
              </a:path>
              <a:path w="31750" h="46990">
                <a:moveTo>
                  <a:pt x="22062" y="31685"/>
                </a:moveTo>
                <a:lnTo>
                  <a:pt x="22171" y="31861"/>
                </a:lnTo>
                <a:lnTo>
                  <a:pt x="22574" y="31876"/>
                </a:lnTo>
                <a:lnTo>
                  <a:pt x="22062" y="31685"/>
                </a:lnTo>
                <a:close/>
              </a:path>
              <a:path w="31750" h="46990">
                <a:moveTo>
                  <a:pt x="21702" y="31550"/>
                </a:moveTo>
                <a:lnTo>
                  <a:pt x="21906" y="31852"/>
                </a:lnTo>
                <a:lnTo>
                  <a:pt x="22171" y="31861"/>
                </a:lnTo>
                <a:lnTo>
                  <a:pt x="22062" y="31685"/>
                </a:lnTo>
                <a:lnTo>
                  <a:pt x="21702" y="31550"/>
                </a:lnTo>
                <a:close/>
              </a:path>
              <a:path w="31750" h="46990">
                <a:moveTo>
                  <a:pt x="20182" y="30982"/>
                </a:moveTo>
                <a:lnTo>
                  <a:pt x="19835" y="31085"/>
                </a:lnTo>
                <a:lnTo>
                  <a:pt x="20656" y="31807"/>
                </a:lnTo>
                <a:lnTo>
                  <a:pt x="21906" y="31852"/>
                </a:lnTo>
                <a:lnTo>
                  <a:pt x="21702" y="31550"/>
                </a:lnTo>
                <a:lnTo>
                  <a:pt x="21540" y="31490"/>
                </a:lnTo>
                <a:lnTo>
                  <a:pt x="21192" y="31490"/>
                </a:lnTo>
                <a:lnTo>
                  <a:pt x="21121" y="31333"/>
                </a:lnTo>
                <a:lnTo>
                  <a:pt x="20182" y="30982"/>
                </a:lnTo>
                <a:close/>
              </a:path>
              <a:path w="31750" h="46990">
                <a:moveTo>
                  <a:pt x="19835" y="31085"/>
                </a:moveTo>
                <a:lnTo>
                  <a:pt x="17737" y="31703"/>
                </a:lnTo>
                <a:lnTo>
                  <a:pt x="20656" y="31807"/>
                </a:lnTo>
                <a:lnTo>
                  <a:pt x="19835" y="31085"/>
                </a:lnTo>
                <a:close/>
              </a:path>
              <a:path w="31750" h="46990">
                <a:moveTo>
                  <a:pt x="21331" y="30644"/>
                </a:moveTo>
                <a:lnTo>
                  <a:pt x="21179" y="30779"/>
                </a:lnTo>
                <a:lnTo>
                  <a:pt x="21702" y="31550"/>
                </a:lnTo>
                <a:lnTo>
                  <a:pt x="22062" y="31685"/>
                </a:lnTo>
                <a:lnTo>
                  <a:pt x="21331" y="30644"/>
                </a:lnTo>
                <a:close/>
              </a:path>
              <a:path w="31750" h="46990">
                <a:moveTo>
                  <a:pt x="21128" y="30703"/>
                </a:moveTo>
                <a:lnTo>
                  <a:pt x="21075" y="30982"/>
                </a:lnTo>
                <a:lnTo>
                  <a:pt x="21159" y="31347"/>
                </a:lnTo>
                <a:lnTo>
                  <a:pt x="21702" y="31550"/>
                </a:lnTo>
                <a:lnTo>
                  <a:pt x="21128" y="30703"/>
                </a:lnTo>
                <a:close/>
              </a:path>
              <a:path w="31750" h="46990">
                <a:moveTo>
                  <a:pt x="21159" y="31347"/>
                </a:moveTo>
                <a:lnTo>
                  <a:pt x="21192" y="31490"/>
                </a:lnTo>
                <a:lnTo>
                  <a:pt x="21540" y="31490"/>
                </a:lnTo>
                <a:lnTo>
                  <a:pt x="21159" y="31347"/>
                </a:lnTo>
                <a:close/>
              </a:path>
              <a:path w="31750" h="46990">
                <a:moveTo>
                  <a:pt x="21018" y="30736"/>
                </a:moveTo>
                <a:lnTo>
                  <a:pt x="20963" y="30982"/>
                </a:lnTo>
                <a:lnTo>
                  <a:pt x="21121" y="31333"/>
                </a:lnTo>
                <a:lnTo>
                  <a:pt x="21018" y="30736"/>
                </a:lnTo>
                <a:close/>
              </a:path>
              <a:path w="31750" h="46990">
                <a:moveTo>
                  <a:pt x="20872" y="30779"/>
                </a:moveTo>
                <a:lnTo>
                  <a:pt x="20182" y="30982"/>
                </a:lnTo>
                <a:lnTo>
                  <a:pt x="21121" y="31333"/>
                </a:lnTo>
                <a:lnTo>
                  <a:pt x="20872" y="30779"/>
                </a:lnTo>
                <a:close/>
              </a:path>
              <a:path w="31750" h="46990">
                <a:moveTo>
                  <a:pt x="19376" y="30681"/>
                </a:moveTo>
                <a:lnTo>
                  <a:pt x="19835" y="31085"/>
                </a:lnTo>
                <a:lnTo>
                  <a:pt x="20182" y="30982"/>
                </a:lnTo>
                <a:lnTo>
                  <a:pt x="19376" y="30681"/>
                </a:lnTo>
                <a:close/>
              </a:path>
              <a:path w="31750" h="46990">
                <a:moveTo>
                  <a:pt x="20828" y="30681"/>
                </a:moveTo>
                <a:lnTo>
                  <a:pt x="19376" y="30681"/>
                </a:lnTo>
                <a:lnTo>
                  <a:pt x="20182" y="30982"/>
                </a:lnTo>
                <a:lnTo>
                  <a:pt x="20872" y="30779"/>
                </a:lnTo>
                <a:close/>
              </a:path>
              <a:path w="31750" h="46990">
                <a:moveTo>
                  <a:pt x="20531" y="30020"/>
                </a:moveTo>
                <a:lnTo>
                  <a:pt x="20872" y="30779"/>
                </a:lnTo>
                <a:lnTo>
                  <a:pt x="21018" y="30736"/>
                </a:lnTo>
                <a:lnTo>
                  <a:pt x="20922" y="30398"/>
                </a:lnTo>
                <a:lnTo>
                  <a:pt x="20686" y="30050"/>
                </a:lnTo>
                <a:lnTo>
                  <a:pt x="20531" y="30020"/>
                </a:lnTo>
                <a:close/>
              </a:path>
              <a:path w="31750" h="46990">
                <a:moveTo>
                  <a:pt x="20949" y="30439"/>
                </a:moveTo>
                <a:lnTo>
                  <a:pt x="21018" y="30736"/>
                </a:lnTo>
                <a:lnTo>
                  <a:pt x="20949" y="30439"/>
                </a:lnTo>
                <a:close/>
              </a:path>
              <a:path w="31750" h="46990">
                <a:moveTo>
                  <a:pt x="20836" y="29948"/>
                </a:moveTo>
                <a:lnTo>
                  <a:pt x="20949" y="30439"/>
                </a:lnTo>
                <a:lnTo>
                  <a:pt x="21128" y="30703"/>
                </a:lnTo>
                <a:lnTo>
                  <a:pt x="21331" y="30644"/>
                </a:lnTo>
                <a:lnTo>
                  <a:pt x="20836" y="29948"/>
                </a:lnTo>
                <a:close/>
              </a:path>
              <a:path w="31750" h="46990">
                <a:moveTo>
                  <a:pt x="19919" y="28658"/>
                </a:moveTo>
                <a:lnTo>
                  <a:pt x="20531" y="30020"/>
                </a:lnTo>
                <a:lnTo>
                  <a:pt x="20686" y="30050"/>
                </a:lnTo>
                <a:lnTo>
                  <a:pt x="20949" y="30439"/>
                </a:lnTo>
                <a:lnTo>
                  <a:pt x="20836" y="29948"/>
                </a:lnTo>
                <a:lnTo>
                  <a:pt x="19919" y="28658"/>
                </a:lnTo>
                <a:close/>
              </a:path>
              <a:path w="31750" h="46990">
                <a:moveTo>
                  <a:pt x="20126" y="29119"/>
                </a:moveTo>
                <a:lnTo>
                  <a:pt x="15852" y="29119"/>
                </a:lnTo>
                <a:lnTo>
                  <a:pt x="20531" y="30020"/>
                </a:lnTo>
                <a:lnTo>
                  <a:pt x="20126" y="29119"/>
                </a:lnTo>
                <a:close/>
              </a:path>
              <a:path w="31750" h="46990">
                <a:moveTo>
                  <a:pt x="20538" y="28658"/>
                </a:moveTo>
                <a:lnTo>
                  <a:pt x="19919" y="28658"/>
                </a:lnTo>
                <a:lnTo>
                  <a:pt x="20836" y="29948"/>
                </a:lnTo>
                <a:lnTo>
                  <a:pt x="20538" y="28658"/>
                </a:lnTo>
                <a:close/>
              </a:path>
              <a:path w="31750" h="46990">
                <a:moveTo>
                  <a:pt x="20112" y="26810"/>
                </a:moveTo>
                <a:lnTo>
                  <a:pt x="20316" y="28604"/>
                </a:lnTo>
                <a:lnTo>
                  <a:pt x="20316" y="27695"/>
                </a:lnTo>
                <a:lnTo>
                  <a:pt x="20112" y="26810"/>
                </a:lnTo>
                <a:close/>
              </a:path>
              <a:path w="31750" h="46990">
                <a:moveTo>
                  <a:pt x="20316" y="27695"/>
                </a:moveTo>
                <a:lnTo>
                  <a:pt x="20316" y="28604"/>
                </a:lnTo>
                <a:lnTo>
                  <a:pt x="20526" y="28604"/>
                </a:lnTo>
                <a:lnTo>
                  <a:pt x="20316" y="27695"/>
                </a:lnTo>
                <a:close/>
              </a:path>
              <a:path w="31750" h="46990">
                <a:moveTo>
                  <a:pt x="4355" y="24644"/>
                </a:moveTo>
                <a:lnTo>
                  <a:pt x="4355" y="26397"/>
                </a:lnTo>
                <a:lnTo>
                  <a:pt x="5090" y="27988"/>
                </a:lnTo>
                <a:lnTo>
                  <a:pt x="4355" y="24644"/>
                </a:lnTo>
                <a:close/>
              </a:path>
              <a:path w="31750" h="46990">
                <a:moveTo>
                  <a:pt x="20316" y="24644"/>
                </a:moveTo>
                <a:lnTo>
                  <a:pt x="4355" y="24644"/>
                </a:lnTo>
                <a:lnTo>
                  <a:pt x="5090" y="27988"/>
                </a:lnTo>
                <a:lnTo>
                  <a:pt x="20246" y="27988"/>
                </a:lnTo>
                <a:lnTo>
                  <a:pt x="20112" y="26810"/>
                </a:lnTo>
                <a:lnTo>
                  <a:pt x="20316" y="26810"/>
                </a:lnTo>
                <a:lnTo>
                  <a:pt x="20316" y="24644"/>
                </a:lnTo>
                <a:close/>
              </a:path>
              <a:path w="31750" h="46990">
                <a:moveTo>
                  <a:pt x="20316" y="26810"/>
                </a:moveTo>
                <a:lnTo>
                  <a:pt x="20112" y="26810"/>
                </a:lnTo>
                <a:lnTo>
                  <a:pt x="20316" y="27695"/>
                </a:lnTo>
                <a:lnTo>
                  <a:pt x="20316" y="26810"/>
                </a:lnTo>
                <a:close/>
              </a:path>
              <a:path w="31750" h="46990">
                <a:moveTo>
                  <a:pt x="3271" y="24047"/>
                </a:moveTo>
                <a:lnTo>
                  <a:pt x="4355" y="26397"/>
                </a:lnTo>
                <a:lnTo>
                  <a:pt x="4355" y="24702"/>
                </a:lnTo>
                <a:lnTo>
                  <a:pt x="3755" y="24702"/>
                </a:lnTo>
                <a:lnTo>
                  <a:pt x="3271" y="24047"/>
                </a:lnTo>
                <a:close/>
              </a:path>
              <a:path w="31750" h="46990">
                <a:moveTo>
                  <a:pt x="2930" y="23308"/>
                </a:moveTo>
                <a:lnTo>
                  <a:pt x="3271" y="24047"/>
                </a:lnTo>
                <a:lnTo>
                  <a:pt x="3755" y="24702"/>
                </a:lnTo>
                <a:lnTo>
                  <a:pt x="2930" y="23308"/>
                </a:lnTo>
                <a:close/>
              </a:path>
              <a:path w="31750" h="46990">
                <a:moveTo>
                  <a:pt x="20023" y="23308"/>
                </a:moveTo>
                <a:lnTo>
                  <a:pt x="2930" y="23308"/>
                </a:lnTo>
                <a:lnTo>
                  <a:pt x="3755" y="24702"/>
                </a:lnTo>
                <a:lnTo>
                  <a:pt x="4355" y="24702"/>
                </a:lnTo>
                <a:lnTo>
                  <a:pt x="20316" y="24644"/>
                </a:lnTo>
                <a:lnTo>
                  <a:pt x="20023" y="23308"/>
                </a:lnTo>
                <a:close/>
              </a:path>
              <a:path w="31750" h="46990">
                <a:moveTo>
                  <a:pt x="16638" y="7587"/>
                </a:moveTo>
                <a:lnTo>
                  <a:pt x="2041" y="7587"/>
                </a:lnTo>
                <a:lnTo>
                  <a:pt x="1431" y="10251"/>
                </a:lnTo>
                <a:lnTo>
                  <a:pt x="901" y="10251"/>
                </a:lnTo>
                <a:lnTo>
                  <a:pt x="832" y="10412"/>
                </a:lnTo>
                <a:lnTo>
                  <a:pt x="209" y="13181"/>
                </a:lnTo>
                <a:lnTo>
                  <a:pt x="0" y="18580"/>
                </a:lnTo>
                <a:lnTo>
                  <a:pt x="545" y="20354"/>
                </a:lnTo>
                <a:lnTo>
                  <a:pt x="3271" y="24047"/>
                </a:lnTo>
                <a:lnTo>
                  <a:pt x="2930" y="23308"/>
                </a:lnTo>
                <a:lnTo>
                  <a:pt x="20023" y="23308"/>
                </a:lnTo>
                <a:lnTo>
                  <a:pt x="19582" y="21300"/>
                </a:lnTo>
                <a:lnTo>
                  <a:pt x="17494" y="16776"/>
                </a:lnTo>
                <a:lnTo>
                  <a:pt x="15962" y="16776"/>
                </a:lnTo>
                <a:lnTo>
                  <a:pt x="15645" y="15893"/>
                </a:lnTo>
                <a:lnTo>
                  <a:pt x="15448" y="15893"/>
                </a:lnTo>
                <a:lnTo>
                  <a:pt x="15503" y="15498"/>
                </a:lnTo>
                <a:lnTo>
                  <a:pt x="14340" y="12264"/>
                </a:lnTo>
                <a:lnTo>
                  <a:pt x="16490" y="12264"/>
                </a:lnTo>
                <a:lnTo>
                  <a:pt x="16761" y="10251"/>
                </a:lnTo>
                <a:lnTo>
                  <a:pt x="1431" y="10251"/>
                </a:lnTo>
                <a:lnTo>
                  <a:pt x="1495" y="8864"/>
                </a:lnTo>
                <a:lnTo>
                  <a:pt x="16697" y="8864"/>
                </a:lnTo>
                <a:lnTo>
                  <a:pt x="16638" y="7587"/>
                </a:lnTo>
                <a:close/>
              </a:path>
              <a:path w="31750" h="46990">
                <a:moveTo>
                  <a:pt x="15877" y="14570"/>
                </a:moveTo>
                <a:lnTo>
                  <a:pt x="15696" y="15127"/>
                </a:lnTo>
                <a:lnTo>
                  <a:pt x="15645" y="15893"/>
                </a:lnTo>
                <a:lnTo>
                  <a:pt x="15962" y="16776"/>
                </a:lnTo>
                <a:lnTo>
                  <a:pt x="15877" y="14570"/>
                </a:lnTo>
                <a:close/>
              </a:path>
              <a:path w="31750" h="46990">
                <a:moveTo>
                  <a:pt x="15943" y="14366"/>
                </a:moveTo>
                <a:lnTo>
                  <a:pt x="15962" y="16776"/>
                </a:lnTo>
                <a:lnTo>
                  <a:pt x="17494" y="16776"/>
                </a:lnTo>
                <a:lnTo>
                  <a:pt x="17421" y="16620"/>
                </a:lnTo>
                <a:lnTo>
                  <a:pt x="16523" y="15127"/>
                </a:lnTo>
                <a:lnTo>
                  <a:pt x="15943" y="14366"/>
                </a:lnTo>
                <a:close/>
              </a:path>
              <a:path w="31750" h="46990">
                <a:moveTo>
                  <a:pt x="15541" y="15605"/>
                </a:moveTo>
                <a:lnTo>
                  <a:pt x="15448" y="15893"/>
                </a:lnTo>
                <a:lnTo>
                  <a:pt x="15645" y="15893"/>
                </a:lnTo>
                <a:lnTo>
                  <a:pt x="15541" y="15605"/>
                </a:lnTo>
                <a:close/>
              </a:path>
              <a:path w="31750" h="46990">
                <a:moveTo>
                  <a:pt x="15703" y="14051"/>
                </a:moveTo>
                <a:lnTo>
                  <a:pt x="15541" y="15605"/>
                </a:lnTo>
                <a:lnTo>
                  <a:pt x="15877" y="14570"/>
                </a:lnTo>
                <a:lnTo>
                  <a:pt x="15865" y="14263"/>
                </a:lnTo>
                <a:lnTo>
                  <a:pt x="15703" y="14051"/>
                </a:lnTo>
                <a:close/>
              </a:path>
              <a:path w="31750" h="46990">
                <a:moveTo>
                  <a:pt x="14340" y="12264"/>
                </a:moveTo>
                <a:lnTo>
                  <a:pt x="15503" y="15498"/>
                </a:lnTo>
                <a:lnTo>
                  <a:pt x="15703" y="14051"/>
                </a:lnTo>
                <a:lnTo>
                  <a:pt x="14340" y="12264"/>
                </a:lnTo>
                <a:close/>
              </a:path>
              <a:path w="31750" h="46990">
                <a:moveTo>
                  <a:pt x="16327" y="13181"/>
                </a:moveTo>
                <a:lnTo>
                  <a:pt x="15823" y="13181"/>
                </a:lnTo>
                <a:lnTo>
                  <a:pt x="15943" y="14366"/>
                </a:lnTo>
                <a:lnTo>
                  <a:pt x="16327" y="13181"/>
                </a:lnTo>
                <a:close/>
              </a:path>
              <a:path w="31750" h="46990">
                <a:moveTo>
                  <a:pt x="15823" y="13181"/>
                </a:moveTo>
                <a:lnTo>
                  <a:pt x="15703" y="14051"/>
                </a:lnTo>
                <a:lnTo>
                  <a:pt x="15865" y="14263"/>
                </a:lnTo>
                <a:lnTo>
                  <a:pt x="15823" y="13181"/>
                </a:lnTo>
                <a:close/>
              </a:path>
              <a:path w="31750" h="46990">
                <a:moveTo>
                  <a:pt x="16490" y="12264"/>
                </a:moveTo>
                <a:lnTo>
                  <a:pt x="14340" y="12264"/>
                </a:lnTo>
                <a:lnTo>
                  <a:pt x="15703" y="14051"/>
                </a:lnTo>
                <a:lnTo>
                  <a:pt x="15823" y="13181"/>
                </a:lnTo>
                <a:lnTo>
                  <a:pt x="16327" y="13181"/>
                </a:lnTo>
                <a:lnTo>
                  <a:pt x="16395" y="12969"/>
                </a:lnTo>
                <a:lnTo>
                  <a:pt x="16490" y="12264"/>
                </a:lnTo>
                <a:close/>
              </a:path>
              <a:path w="31750" h="46990">
                <a:moveTo>
                  <a:pt x="2041" y="7587"/>
                </a:moveTo>
                <a:lnTo>
                  <a:pt x="1495" y="8864"/>
                </a:lnTo>
                <a:lnTo>
                  <a:pt x="1431" y="10251"/>
                </a:lnTo>
                <a:lnTo>
                  <a:pt x="2041" y="7587"/>
                </a:lnTo>
                <a:close/>
              </a:path>
              <a:path w="31750" h="46990">
                <a:moveTo>
                  <a:pt x="12909" y="0"/>
                </a:moveTo>
                <a:lnTo>
                  <a:pt x="4857" y="371"/>
                </a:lnTo>
                <a:lnTo>
                  <a:pt x="1742" y="3485"/>
                </a:lnTo>
                <a:lnTo>
                  <a:pt x="1495" y="8864"/>
                </a:lnTo>
                <a:lnTo>
                  <a:pt x="2041" y="7587"/>
                </a:lnTo>
                <a:lnTo>
                  <a:pt x="16638" y="7587"/>
                </a:lnTo>
                <a:lnTo>
                  <a:pt x="16437" y="3217"/>
                </a:lnTo>
                <a:lnTo>
                  <a:pt x="129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8235" y="725694"/>
            <a:ext cx="1588889" cy="16449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78172" y="2738560"/>
            <a:ext cx="2324735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Surface </a:t>
            </a:r>
            <a:r>
              <a:rPr sz="1800" spc="-5" dirty="0">
                <a:latin typeface="Calibri"/>
                <a:cs typeface="Calibri"/>
              </a:rPr>
              <a:t>map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31414" y="2868275"/>
            <a:ext cx="1993900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latin typeface="Calibri"/>
                <a:cs typeface="Calibri"/>
              </a:rPr>
              <a:t>Contour </a:t>
            </a:r>
            <a:r>
              <a:rPr sz="1800" spc="-5" dirty="0">
                <a:latin typeface="Calibri"/>
                <a:cs typeface="Calibri"/>
              </a:rPr>
              <a:t>map view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915040" y="3192877"/>
                <a:ext cx="27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040" y="3192877"/>
                <a:ext cx="276614" cy="276999"/>
              </a:xfrm>
              <a:prstGeom prst="rect">
                <a:avLst/>
              </a:prstGeom>
              <a:blipFill>
                <a:blip r:embed="rId12"/>
                <a:stretch>
                  <a:fillRect l="-19565" r="-65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64516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5" name="直接箭头连接符 24"/>
          <p:cNvCxnSpPr>
            <a:endCxn id="14" idx="2"/>
          </p:cNvCxnSpPr>
          <p:nvPr/>
        </p:nvCxnSpPr>
        <p:spPr>
          <a:xfrm flipH="1" flipV="1">
            <a:off x="6451633" y="3251108"/>
            <a:ext cx="59868" cy="292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528080" y="6180631"/>
            <a:ext cx="261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730577" y="6215150"/>
                <a:ext cx="281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577" y="6215150"/>
                <a:ext cx="281936" cy="276999"/>
              </a:xfrm>
              <a:prstGeom prst="rect">
                <a:avLst/>
              </a:prstGeom>
              <a:blipFill>
                <a:blip r:embed="rId13"/>
                <a:stretch>
                  <a:fillRect l="-19565" r="-8696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191654" y="6196152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654" y="6196152"/>
                <a:ext cx="189474" cy="276999"/>
              </a:xfrm>
              <a:prstGeom prst="rect">
                <a:avLst/>
              </a:prstGeom>
              <a:blipFill>
                <a:blip r:embed="rId14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3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31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7D565B0-5983-4794-8281-E566D4E9511D}" type="datetime1">
              <a:rPr lang="zh-CN" altLang="en-US" smtClean="0"/>
              <a:t>2021/3/12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91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/>
          <p:nvPr/>
        </p:nvSpPr>
        <p:spPr>
          <a:xfrm>
            <a:off x="4144733" y="3555963"/>
            <a:ext cx="3726179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450" spc="105" dirty="0">
                <a:latin typeface="Symbol"/>
                <a:cs typeface="Symbol"/>
              </a:rPr>
              <a:t></a:t>
            </a:r>
            <a:r>
              <a:rPr sz="3000" i="1" spc="157" baseline="-31944" dirty="0">
                <a:latin typeface="Times New Roman"/>
                <a:cs typeface="Times New Roman"/>
              </a:rPr>
              <a:t>x</a:t>
            </a:r>
            <a:r>
              <a:rPr sz="3000" i="1" spc="-277" baseline="-31944" dirty="0">
                <a:latin typeface="Times New Roman"/>
                <a:cs typeface="Times New Roman"/>
              </a:rPr>
              <a:t> </a:t>
            </a:r>
            <a:r>
              <a:rPr sz="3450" i="1" dirty="0">
                <a:latin typeface="Times New Roman"/>
                <a:cs typeface="Times New Roman"/>
              </a:rPr>
              <a:t>F</a:t>
            </a:r>
            <a:r>
              <a:rPr sz="3450" i="1" spc="-525" dirty="0">
                <a:latin typeface="Times New Roman"/>
                <a:cs typeface="Times New Roman"/>
              </a:rPr>
              <a:t> </a:t>
            </a:r>
            <a:r>
              <a:rPr sz="3450" spc="135" dirty="0">
                <a:latin typeface="Times New Roman"/>
                <a:cs typeface="Times New Roman"/>
              </a:rPr>
              <a:t>(</a:t>
            </a:r>
            <a:r>
              <a:rPr sz="3450" i="1" spc="135" dirty="0">
                <a:latin typeface="Times New Roman"/>
                <a:cs typeface="Times New Roman"/>
              </a:rPr>
              <a:t>x</a:t>
            </a:r>
            <a:r>
              <a:rPr sz="3450" spc="135" dirty="0">
                <a:latin typeface="Times New Roman"/>
                <a:cs typeface="Times New Roman"/>
              </a:rPr>
              <a:t>)</a:t>
            </a:r>
            <a:r>
              <a:rPr sz="3450" spc="-90" dirty="0">
                <a:latin typeface="Times New Roman"/>
                <a:cs typeface="Times New Roman"/>
              </a:rPr>
              <a:t> </a:t>
            </a:r>
            <a:r>
              <a:rPr sz="3450" dirty="0">
                <a:latin typeface="Symbol"/>
                <a:cs typeface="Symbol"/>
              </a:rPr>
              <a:t></a:t>
            </a:r>
            <a:r>
              <a:rPr sz="3450" spc="65" dirty="0">
                <a:latin typeface="Times New Roman"/>
                <a:cs typeface="Times New Roman"/>
              </a:rPr>
              <a:t> </a:t>
            </a:r>
            <a:r>
              <a:rPr sz="3450" i="1" dirty="0">
                <a:latin typeface="Times New Roman"/>
                <a:cs typeface="Times New Roman"/>
              </a:rPr>
              <a:t>F</a:t>
            </a:r>
            <a:r>
              <a:rPr sz="3450" i="1" spc="-250" dirty="0">
                <a:latin typeface="Times New Roman"/>
                <a:cs typeface="Times New Roman"/>
              </a:rPr>
              <a:t> </a:t>
            </a:r>
            <a:r>
              <a:rPr sz="3450" spc="95" dirty="0">
                <a:latin typeface="Times New Roman"/>
                <a:cs typeface="Times New Roman"/>
              </a:rPr>
              <a:t>'(</a:t>
            </a:r>
            <a:r>
              <a:rPr sz="3450" i="1" spc="95" dirty="0">
                <a:latin typeface="Times New Roman"/>
                <a:cs typeface="Times New Roman"/>
              </a:rPr>
              <a:t>x</a:t>
            </a:r>
            <a:r>
              <a:rPr sz="3450" spc="95" dirty="0">
                <a:latin typeface="Times New Roman"/>
                <a:cs typeface="Times New Roman"/>
              </a:rPr>
              <a:t>)</a:t>
            </a:r>
            <a:r>
              <a:rPr sz="3450" spc="-95" dirty="0">
                <a:latin typeface="Times New Roman"/>
                <a:cs typeface="Times New Roman"/>
              </a:rPr>
              <a:t> </a:t>
            </a:r>
            <a:r>
              <a:rPr sz="3450" dirty="0">
                <a:latin typeface="Symbol"/>
                <a:cs typeface="Symbol"/>
              </a:rPr>
              <a:t></a:t>
            </a:r>
            <a:r>
              <a:rPr sz="3450" spc="-75" dirty="0">
                <a:latin typeface="Times New Roman"/>
                <a:cs typeface="Times New Roman"/>
              </a:rPr>
              <a:t> </a:t>
            </a:r>
            <a:r>
              <a:rPr sz="3450" spc="105" dirty="0">
                <a:latin typeface="Times New Roman"/>
                <a:cs typeface="Times New Roman"/>
              </a:rPr>
              <a:t>2</a:t>
            </a:r>
            <a:r>
              <a:rPr sz="3450" i="1" spc="105" dirty="0">
                <a:latin typeface="Times New Roman"/>
                <a:cs typeface="Times New Roman"/>
              </a:rPr>
              <a:t>x</a:t>
            </a:r>
            <a:endParaRPr sz="3450" dirty="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90950" y="2596003"/>
            <a:ext cx="5334000" cy="636072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832485">
              <a:lnSpc>
                <a:spcPct val="100000"/>
              </a:lnSpc>
              <a:spcBef>
                <a:spcPts val="810"/>
              </a:spcBef>
            </a:pPr>
            <a:r>
              <a:rPr sz="3600" i="1" dirty="0">
                <a:latin typeface="Times New Roman"/>
                <a:cs typeface="Times New Roman"/>
              </a:rPr>
              <a:t>F </a:t>
            </a:r>
            <a:r>
              <a:rPr sz="3600" spc="140" dirty="0">
                <a:latin typeface="Times New Roman"/>
                <a:cs typeface="Times New Roman"/>
              </a:rPr>
              <a:t>(</a:t>
            </a:r>
            <a:r>
              <a:rPr sz="3600" i="1" spc="140" dirty="0">
                <a:latin typeface="Times New Roman"/>
                <a:cs typeface="Times New Roman"/>
              </a:rPr>
              <a:t>x</a:t>
            </a:r>
            <a:r>
              <a:rPr sz="3600" spc="140" dirty="0">
                <a:latin typeface="Times New Roman"/>
                <a:cs typeface="Times New Roman"/>
              </a:rPr>
              <a:t>) </a:t>
            </a:r>
            <a:r>
              <a:rPr sz="3600" dirty="0">
                <a:latin typeface="Symbol"/>
                <a:cs typeface="Symbol"/>
              </a:rPr>
              <a:t>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i="1" spc="110" dirty="0">
                <a:latin typeface="Times New Roman"/>
                <a:cs typeface="Times New Roman"/>
              </a:rPr>
              <a:t>x</a:t>
            </a:r>
            <a:r>
              <a:rPr sz="3150" spc="165" baseline="42328" dirty="0">
                <a:latin typeface="Times New Roman"/>
                <a:cs typeface="Times New Roman"/>
              </a:rPr>
              <a:t>2 </a:t>
            </a:r>
            <a:r>
              <a:rPr sz="3600" dirty="0">
                <a:latin typeface="Symbol"/>
                <a:cs typeface="Symbol"/>
              </a:rPr>
              <a:t></a:t>
            </a:r>
            <a:r>
              <a:rPr sz="3600" spc="-7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344441" y="4305228"/>
            <a:ext cx="3326765" cy="4832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900" i="1" spc="45" dirty="0">
                <a:latin typeface="Cambria"/>
                <a:cs typeface="Cambria"/>
              </a:rPr>
              <a:t>x</a:t>
            </a:r>
            <a:r>
              <a:rPr sz="2475" i="1" spc="67" baseline="-35353" dirty="0">
                <a:latin typeface="Cambria"/>
                <a:cs typeface="Cambria"/>
              </a:rPr>
              <a:t>k</a:t>
            </a:r>
            <a:r>
              <a:rPr sz="2475" i="1" spc="179" baseline="-35353" dirty="0">
                <a:latin typeface="Cambria"/>
                <a:cs typeface="Cambria"/>
              </a:rPr>
              <a:t> </a:t>
            </a:r>
            <a:r>
              <a:rPr sz="2900" spc="5" dirty="0">
                <a:latin typeface="Symbol"/>
                <a:cs typeface="Symbol"/>
              </a:rPr>
              <a:t></a:t>
            </a:r>
            <a:r>
              <a:rPr sz="2900" spc="-55" dirty="0">
                <a:latin typeface="Times New Roman"/>
                <a:cs typeface="Times New Roman"/>
              </a:rPr>
              <a:t> </a:t>
            </a:r>
            <a:r>
              <a:rPr sz="2900" i="1" spc="50" dirty="0">
                <a:latin typeface="Cambria"/>
                <a:cs typeface="Cambria"/>
              </a:rPr>
              <a:t>x</a:t>
            </a:r>
            <a:r>
              <a:rPr sz="2475" i="1" spc="75" baseline="-35353" dirty="0">
                <a:latin typeface="Cambria"/>
                <a:cs typeface="Cambria"/>
              </a:rPr>
              <a:t>k</a:t>
            </a:r>
            <a:r>
              <a:rPr sz="2475" spc="75" baseline="-35353" dirty="0">
                <a:latin typeface="Symbol"/>
                <a:cs typeface="Symbol"/>
              </a:rPr>
              <a:t></a:t>
            </a:r>
            <a:r>
              <a:rPr sz="2475" spc="75" baseline="-35353" dirty="0">
                <a:latin typeface="Cambria"/>
                <a:cs typeface="Cambria"/>
              </a:rPr>
              <a:t>1</a:t>
            </a:r>
            <a:r>
              <a:rPr sz="2475" spc="352" baseline="-35353" dirty="0">
                <a:latin typeface="Cambria"/>
                <a:cs typeface="Cambria"/>
              </a:rPr>
              <a:t> </a:t>
            </a:r>
            <a:r>
              <a:rPr sz="2900" spc="5" dirty="0">
                <a:latin typeface="Symbol"/>
                <a:cs typeface="Symbol"/>
              </a:rPr>
              <a:t></a:t>
            </a:r>
            <a:r>
              <a:rPr sz="2900" spc="-475" dirty="0">
                <a:latin typeface="Times New Roman"/>
                <a:cs typeface="Times New Roman"/>
              </a:rPr>
              <a:t> </a:t>
            </a:r>
            <a:r>
              <a:rPr sz="3000" i="1" spc="35" dirty="0">
                <a:latin typeface="Symbol"/>
                <a:cs typeface="Symbol"/>
              </a:rPr>
              <a:t></a:t>
            </a:r>
            <a:r>
              <a:rPr sz="2900" spc="35" dirty="0">
                <a:latin typeface="Symbol"/>
                <a:cs typeface="Symbol"/>
              </a:rPr>
              <a:t></a:t>
            </a:r>
            <a:r>
              <a:rPr sz="2475" i="1" spc="52" baseline="-35353" dirty="0">
                <a:latin typeface="Cambria"/>
                <a:cs typeface="Cambria"/>
              </a:rPr>
              <a:t>x</a:t>
            </a:r>
            <a:r>
              <a:rPr sz="2475" i="1" spc="-284" baseline="-35353" dirty="0">
                <a:latin typeface="Cambria"/>
                <a:cs typeface="Cambria"/>
              </a:rPr>
              <a:t> </a:t>
            </a:r>
            <a:r>
              <a:rPr sz="2900" i="1" spc="95" dirty="0">
                <a:latin typeface="Cambria"/>
                <a:cs typeface="Cambria"/>
              </a:rPr>
              <a:t>F</a:t>
            </a:r>
            <a:r>
              <a:rPr sz="2900" spc="95" dirty="0">
                <a:latin typeface="Cambria"/>
                <a:cs typeface="Cambria"/>
              </a:rPr>
              <a:t>(</a:t>
            </a:r>
            <a:r>
              <a:rPr sz="2900" i="1" spc="95" dirty="0">
                <a:latin typeface="Cambria"/>
                <a:cs typeface="Cambria"/>
              </a:rPr>
              <a:t>x</a:t>
            </a:r>
            <a:r>
              <a:rPr sz="2475" i="1" spc="142" baseline="-35353" dirty="0">
                <a:latin typeface="Cambria"/>
                <a:cs typeface="Cambria"/>
              </a:rPr>
              <a:t>k</a:t>
            </a:r>
            <a:r>
              <a:rPr sz="2475" spc="142" baseline="-35353" dirty="0">
                <a:latin typeface="Symbol"/>
                <a:cs typeface="Symbol"/>
              </a:rPr>
              <a:t></a:t>
            </a:r>
            <a:r>
              <a:rPr sz="2475" spc="142" baseline="-35353" dirty="0">
                <a:latin typeface="Cambria"/>
                <a:cs typeface="Cambria"/>
              </a:rPr>
              <a:t>1</a:t>
            </a:r>
            <a:r>
              <a:rPr sz="2475" spc="-157" baseline="-35353" dirty="0">
                <a:latin typeface="Cambria"/>
                <a:cs typeface="Cambria"/>
              </a:rPr>
              <a:t> </a:t>
            </a:r>
            <a:r>
              <a:rPr sz="2900" spc="5" dirty="0">
                <a:latin typeface="Cambria"/>
                <a:cs typeface="Cambria"/>
              </a:rPr>
              <a:t>)</a:t>
            </a:r>
            <a:endParaRPr sz="2900" dirty="0">
              <a:latin typeface="Cambria"/>
              <a:cs typeface="Cambria"/>
            </a:endParaRPr>
          </a:p>
        </p:txBody>
      </p:sp>
      <p:sp>
        <p:nvSpPr>
          <p:cNvPr id="5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EAEA-E7B0-4492-99F5-6C51F5054B3E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5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5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  <p:sp>
        <p:nvSpPr>
          <p:cNvPr id="60" name="标题 59"/>
          <p:cNvSpPr>
            <a:spLocks noGrp="1"/>
          </p:cNvSpPr>
          <p:nvPr>
            <p:ph type="title"/>
          </p:nvPr>
        </p:nvSpPr>
        <p:spPr>
          <a:xfrm>
            <a:off x="419455" y="335795"/>
            <a:ext cx="8367568" cy="585111"/>
          </a:xfrm>
        </p:spPr>
        <p:txBody>
          <a:bodyPr/>
          <a:lstStyle/>
          <a:p>
            <a:r>
              <a:rPr lang="en-US" altLang="zh-CN" sz="4000" dirty="0"/>
              <a:t>Review: </a:t>
            </a:r>
            <a:r>
              <a:rPr lang="en-US" altLang="zh-CN" sz="3600" dirty="0"/>
              <a:t>Derivative of a Quadratic Function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2"/>
          <a:srcRect t="2431"/>
          <a:stretch/>
        </p:blipFill>
        <p:spPr>
          <a:xfrm>
            <a:off x="160657" y="1704851"/>
            <a:ext cx="3874655" cy="39621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9F2A-29AF-4DDF-A63D-A6BDE507D7D4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b="3273"/>
          <a:stretch/>
        </p:blipFill>
        <p:spPr>
          <a:xfrm>
            <a:off x="628650" y="450881"/>
            <a:ext cx="7358042" cy="58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A3AA30-2FE5-4DFA-A0D0-CAA9B864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2C06C-07A4-417C-9492-E1FD269C84EC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3538C9-34C6-478C-A6F1-74EDF132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40572-45D7-4454-A3A3-1F559C66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81E171D-76F5-4D03-A113-0CC0D923668B}"/>
              </a:ext>
            </a:extLst>
          </p:cNvPr>
          <p:cNvSpPr txBox="1">
            <a:spLocks noGrp="1"/>
          </p:cNvSpPr>
          <p:nvPr/>
        </p:nvSpPr>
        <p:spPr>
          <a:xfrm>
            <a:off x="439985" y="259730"/>
            <a:ext cx="6196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000" b="0" spc="-5" dirty="0">
                <a:solidFill>
                  <a:schemeClr val="tx1"/>
                </a:solidFill>
                <a:latin typeface="+mn-lt"/>
                <a:cs typeface="Century" panose="02040604050505020304"/>
              </a:rPr>
              <a:t>Roadmap</a:t>
            </a:r>
            <a:endParaRPr sz="4000" dirty="0">
              <a:solidFill>
                <a:schemeClr val="tx1"/>
              </a:solidFill>
              <a:latin typeface="+mn-lt"/>
              <a:cs typeface="Century" panose="02040604050505020304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E6FF05-2549-4264-981C-4256C0CA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2" y="64231"/>
            <a:ext cx="595071" cy="594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6F2198-24B7-4CB4-B092-D518C5F8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196850" y="795786"/>
            <a:ext cx="8318500" cy="234315"/>
          </a:xfrm>
          <a:prstGeom prst="rect">
            <a:avLst/>
          </a:prstGeom>
        </p:spPr>
      </p:pic>
      <p:pic>
        <p:nvPicPr>
          <p:cNvPr id="15" name="图片 14" descr="地图上有字&#10;&#10;描述已自动生成">
            <a:extLst>
              <a:ext uri="{FF2B5EF4-FFF2-40B4-BE49-F238E27FC236}">
                <a16:creationId xmlns:a16="http://schemas.microsoft.com/office/drawing/2014/main" id="{110F3F2D-5C12-40EE-827A-9D4F0E61F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170029"/>
            <a:ext cx="8318500" cy="51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8630853" cy="585111"/>
          </a:xfrm>
        </p:spPr>
        <p:txBody>
          <a:bodyPr/>
          <a:lstStyle/>
          <a:p>
            <a:r>
              <a:rPr lang="en-US" altLang="zh-CN" dirty="0"/>
              <a:t>Gradient Descent </a:t>
            </a:r>
            <a:r>
              <a:rPr lang="en-US" altLang="zh-CN" sz="3600" dirty="0"/>
              <a:t>(Iteratively Optimize)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 Rate Matters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Starting point matters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Objective function matters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C24A-E296-458E-94EB-B42375204100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00" y="4493537"/>
            <a:ext cx="2495550" cy="73342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5C38-E777-4B20-83F5-24DD43C995F3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object 4"/>
          <p:cNvSpPr/>
          <p:nvPr/>
        </p:nvSpPr>
        <p:spPr>
          <a:xfrm>
            <a:off x="1425169" y="922682"/>
            <a:ext cx="92075" cy="344170"/>
          </a:xfrm>
          <a:custGeom>
            <a:avLst/>
            <a:gdLst/>
            <a:ahLst/>
            <a:cxnLst/>
            <a:rect l="l" t="t" r="r" b="b"/>
            <a:pathLst>
              <a:path w="92075" h="344169">
                <a:moveTo>
                  <a:pt x="0" y="0"/>
                </a:moveTo>
                <a:lnTo>
                  <a:pt x="91855" y="343690"/>
                </a:lnTo>
              </a:path>
            </a:pathLst>
          </a:custGeom>
          <a:ln w="1828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517025" y="1266372"/>
            <a:ext cx="186055" cy="668020"/>
          </a:xfrm>
          <a:custGeom>
            <a:avLst/>
            <a:gdLst/>
            <a:ahLst/>
            <a:cxnLst/>
            <a:rect l="l" t="t" r="r" b="b"/>
            <a:pathLst>
              <a:path w="186055" h="668019">
                <a:moveTo>
                  <a:pt x="0" y="0"/>
                </a:moveTo>
                <a:lnTo>
                  <a:pt x="185447" y="667589"/>
                </a:lnTo>
              </a:path>
            </a:pathLst>
          </a:custGeom>
          <a:ln w="182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702473" y="1933962"/>
            <a:ext cx="210185" cy="697865"/>
          </a:xfrm>
          <a:custGeom>
            <a:avLst/>
            <a:gdLst/>
            <a:ahLst/>
            <a:cxnLst/>
            <a:rect l="l" t="t" r="r" b="b"/>
            <a:pathLst>
              <a:path w="210185" h="697864">
                <a:moveTo>
                  <a:pt x="0" y="0"/>
                </a:moveTo>
                <a:lnTo>
                  <a:pt x="209902" y="697324"/>
                </a:lnTo>
              </a:path>
            </a:pathLst>
          </a:custGeom>
          <a:ln w="18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12375" y="2631286"/>
            <a:ext cx="208279" cy="643890"/>
          </a:xfrm>
          <a:custGeom>
            <a:avLst/>
            <a:gdLst/>
            <a:ahLst/>
            <a:cxnLst/>
            <a:rect l="l" t="t" r="r" b="b"/>
            <a:pathLst>
              <a:path w="208280" h="643889">
                <a:moveTo>
                  <a:pt x="0" y="0"/>
                </a:moveTo>
                <a:lnTo>
                  <a:pt x="207939" y="643453"/>
                </a:lnTo>
              </a:path>
            </a:pathLst>
          </a:custGeom>
          <a:ln w="1809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object 8"/>
          <p:cNvSpPr/>
          <p:nvPr/>
        </p:nvSpPr>
        <p:spPr>
          <a:xfrm>
            <a:off x="2120315" y="3274740"/>
            <a:ext cx="204470" cy="564515"/>
          </a:xfrm>
          <a:custGeom>
            <a:avLst/>
            <a:gdLst/>
            <a:ahLst/>
            <a:cxnLst/>
            <a:rect l="l" t="t" r="r" b="b"/>
            <a:pathLst>
              <a:path w="204469" h="564514">
                <a:moveTo>
                  <a:pt x="0" y="0"/>
                </a:moveTo>
                <a:lnTo>
                  <a:pt x="204241" y="564434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2324556" y="3839174"/>
            <a:ext cx="184150" cy="466725"/>
          </a:xfrm>
          <a:custGeom>
            <a:avLst/>
            <a:gdLst/>
            <a:ahLst/>
            <a:cxnLst/>
            <a:rect l="l" t="t" r="r" b="b"/>
            <a:pathLst>
              <a:path w="184150" h="466725">
                <a:moveTo>
                  <a:pt x="0" y="0"/>
                </a:moveTo>
                <a:lnTo>
                  <a:pt x="183636" y="466105"/>
                </a:lnTo>
              </a:path>
            </a:pathLst>
          </a:custGeom>
          <a:ln w="1782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508193" y="4305280"/>
            <a:ext cx="215900" cy="495300"/>
          </a:xfrm>
          <a:custGeom>
            <a:avLst/>
            <a:gdLst/>
            <a:ahLst/>
            <a:cxnLst/>
            <a:rect l="l" t="t" r="r" b="b"/>
            <a:pathLst>
              <a:path w="215900" h="495300">
                <a:moveTo>
                  <a:pt x="0" y="0"/>
                </a:moveTo>
                <a:lnTo>
                  <a:pt x="215487" y="494923"/>
                </a:lnTo>
              </a:path>
            </a:pathLst>
          </a:custGeom>
          <a:ln w="176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723680" y="4800204"/>
            <a:ext cx="186055" cy="371475"/>
          </a:xfrm>
          <a:custGeom>
            <a:avLst/>
            <a:gdLst/>
            <a:ahLst/>
            <a:cxnLst/>
            <a:rect l="l" t="t" r="r" b="b"/>
            <a:pathLst>
              <a:path w="186055" h="371475">
                <a:moveTo>
                  <a:pt x="0" y="0"/>
                </a:moveTo>
                <a:lnTo>
                  <a:pt x="185447" y="371446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2909128" y="5171650"/>
            <a:ext cx="217804" cy="375285"/>
          </a:xfrm>
          <a:custGeom>
            <a:avLst/>
            <a:gdLst/>
            <a:ahLst/>
            <a:cxnLst/>
            <a:rect l="l" t="t" r="r" b="b"/>
            <a:pathLst>
              <a:path w="217805" h="375285">
                <a:moveTo>
                  <a:pt x="0" y="0"/>
                </a:moveTo>
                <a:lnTo>
                  <a:pt x="217374" y="375114"/>
                </a:lnTo>
              </a:path>
            </a:pathLst>
          </a:custGeom>
          <a:ln w="170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126502" y="5546765"/>
            <a:ext cx="189230" cy="278130"/>
          </a:xfrm>
          <a:custGeom>
            <a:avLst/>
            <a:gdLst/>
            <a:ahLst/>
            <a:cxnLst/>
            <a:rect l="l" t="t" r="r" b="b"/>
            <a:pathLst>
              <a:path w="189229" h="278129">
                <a:moveTo>
                  <a:pt x="0" y="0"/>
                </a:moveTo>
                <a:lnTo>
                  <a:pt x="189221" y="277993"/>
                </a:lnTo>
              </a:path>
            </a:pathLst>
          </a:custGeom>
          <a:ln w="1659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315724" y="5824758"/>
            <a:ext cx="210185" cy="254635"/>
          </a:xfrm>
          <a:custGeom>
            <a:avLst/>
            <a:gdLst/>
            <a:ahLst/>
            <a:cxnLst/>
            <a:rect l="l" t="t" r="r" b="b"/>
            <a:pathLst>
              <a:path w="210185" h="254635">
                <a:moveTo>
                  <a:pt x="0" y="0"/>
                </a:moveTo>
                <a:lnTo>
                  <a:pt x="209902" y="254050"/>
                </a:lnTo>
              </a:path>
            </a:pathLst>
          </a:custGeom>
          <a:ln w="1599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525626" y="6078809"/>
            <a:ext cx="199390" cy="186055"/>
          </a:xfrm>
          <a:custGeom>
            <a:avLst/>
            <a:gdLst/>
            <a:ahLst/>
            <a:cxnLst/>
            <a:rect l="l" t="t" r="r" b="b"/>
            <a:pathLst>
              <a:path w="199389" h="186054">
                <a:moveTo>
                  <a:pt x="0" y="0"/>
                </a:moveTo>
                <a:lnTo>
                  <a:pt x="198882" y="185698"/>
                </a:lnTo>
              </a:path>
            </a:pathLst>
          </a:custGeom>
          <a:ln w="1512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724509" y="6264508"/>
            <a:ext cx="206375" cy="138430"/>
          </a:xfrm>
          <a:custGeom>
            <a:avLst/>
            <a:gdLst/>
            <a:ahLst/>
            <a:cxnLst/>
            <a:rect l="l" t="t" r="r" b="b"/>
            <a:pathLst>
              <a:path w="206375" h="138429">
                <a:moveTo>
                  <a:pt x="0" y="0"/>
                </a:moveTo>
                <a:lnTo>
                  <a:pt x="206052" y="137814"/>
                </a:lnTo>
              </a:path>
            </a:pathLst>
          </a:custGeom>
          <a:ln w="140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3930562" y="6402322"/>
            <a:ext cx="193040" cy="79375"/>
          </a:xfrm>
          <a:custGeom>
            <a:avLst/>
            <a:gdLst/>
            <a:ahLst/>
            <a:cxnLst/>
            <a:rect l="l" t="t" r="r" b="b"/>
            <a:pathLst>
              <a:path w="193039" h="79375">
                <a:moveTo>
                  <a:pt x="0" y="0"/>
                </a:moveTo>
                <a:lnTo>
                  <a:pt x="192466" y="79116"/>
                </a:lnTo>
              </a:path>
            </a:pathLst>
          </a:custGeom>
          <a:ln w="129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4123028" y="6481438"/>
            <a:ext cx="206375" cy="29209"/>
          </a:xfrm>
          <a:custGeom>
            <a:avLst/>
            <a:gdLst/>
            <a:ahLst/>
            <a:cxnLst/>
            <a:rect l="l" t="t" r="r" b="b"/>
            <a:pathLst>
              <a:path w="206375" h="29209">
                <a:moveTo>
                  <a:pt x="0" y="0"/>
                </a:moveTo>
                <a:lnTo>
                  <a:pt x="206052" y="28721"/>
                </a:lnTo>
              </a:path>
            </a:pathLst>
          </a:custGeom>
          <a:ln w="121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4329081" y="6481438"/>
            <a:ext cx="212090" cy="29209"/>
          </a:xfrm>
          <a:custGeom>
            <a:avLst/>
            <a:gdLst/>
            <a:ahLst/>
            <a:cxnLst/>
            <a:rect l="l" t="t" r="r" b="b"/>
            <a:pathLst>
              <a:path w="212089" h="29209">
                <a:moveTo>
                  <a:pt x="0" y="28721"/>
                </a:moveTo>
                <a:lnTo>
                  <a:pt x="212091" y="0"/>
                </a:lnTo>
              </a:path>
            </a:pathLst>
          </a:custGeom>
          <a:ln w="1210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4541172" y="6407149"/>
            <a:ext cx="187325" cy="74295"/>
          </a:xfrm>
          <a:custGeom>
            <a:avLst/>
            <a:gdLst/>
            <a:ahLst/>
            <a:cxnLst/>
            <a:rect l="l" t="t" r="r" b="b"/>
            <a:pathLst>
              <a:path w="187325" h="74295">
                <a:moveTo>
                  <a:pt x="0" y="74289"/>
                </a:moveTo>
                <a:lnTo>
                  <a:pt x="187183" y="0"/>
                </a:lnTo>
              </a:path>
            </a:pathLst>
          </a:custGeom>
          <a:ln w="129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4728356" y="6274114"/>
            <a:ext cx="201295" cy="133350"/>
          </a:xfrm>
          <a:custGeom>
            <a:avLst/>
            <a:gdLst/>
            <a:ahLst/>
            <a:cxnLst/>
            <a:rect l="l" t="t" r="r" b="b"/>
            <a:pathLst>
              <a:path w="201295" h="133350">
                <a:moveTo>
                  <a:pt x="0" y="133035"/>
                </a:moveTo>
                <a:lnTo>
                  <a:pt x="200769" y="0"/>
                </a:lnTo>
              </a:path>
            </a:pathLst>
          </a:custGeom>
          <a:ln w="140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929125" y="6082381"/>
            <a:ext cx="207645" cy="191770"/>
          </a:xfrm>
          <a:custGeom>
            <a:avLst/>
            <a:gdLst/>
            <a:ahLst/>
            <a:cxnLst/>
            <a:rect l="l" t="t" r="r" b="b"/>
            <a:pathLst>
              <a:path w="207645" h="191770">
                <a:moveTo>
                  <a:pt x="0" y="191732"/>
                </a:moveTo>
                <a:lnTo>
                  <a:pt x="207562" y="0"/>
                </a:lnTo>
              </a:path>
            </a:pathLst>
          </a:custGeom>
          <a:ln w="150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5136688" y="5839143"/>
            <a:ext cx="205104" cy="243840"/>
          </a:xfrm>
          <a:custGeom>
            <a:avLst/>
            <a:gdLst/>
            <a:ahLst/>
            <a:cxnLst/>
            <a:rect l="l" t="t" r="r" b="b"/>
            <a:pathLst>
              <a:path w="205104" h="243839">
                <a:moveTo>
                  <a:pt x="0" y="243238"/>
                </a:moveTo>
                <a:lnTo>
                  <a:pt x="204543" y="0"/>
                </a:lnTo>
              </a:path>
            </a:pathLst>
          </a:custGeom>
          <a:ln w="159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object 24"/>
          <p:cNvSpPr/>
          <p:nvPr/>
        </p:nvSpPr>
        <p:spPr>
          <a:xfrm>
            <a:off x="5341231" y="5552750"/>
            <a:ext cx="194945" cy="287020"/>
          </a:xfrm>
          <a:custGeom>
            <a:avLst/>
            <a:gdLst/>
            <a:ahLst/>
            <a:cxnLst/>
            <a:rect l="l" t="t" r="r" b="b"/>
            <a:pathLst>
              <a:path w="194945" h="287020">
                <a:moveTo>
                  <a:pt x="0" y="286392"/>
                </a:moveTo>
                <a:lnTo>
                  <a:pt x="194731" y="0"/>
                </a:lnTo>
              </a:path>
            </a:pathLst>
          </a:custGeom>
          <a:ln w="166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5535963" y="5175270"/>
            <a:ext cx="215900" cy="377825"/>
          </a:xfrm>
          <a:custGeom>
            <a:avLst/>
            <a:gdLst/>
            <a:ahLst/>
            <a:cxnLst/>
            <a:rect l="l" t="t" r="r" b="b"/>
            <a:pathLst>
              <a:path w="215900" h="377825">
                <a:moveTo>
                  <a:pt x="0" y="377480"/>
                </a:moveTo>
                <a:lnTo>
                  <a:pt x="215864" y="0"/>
                </a:lnTo>
              </a:path>
            </a:pathLst>
          </a:custGeom>
          <a:ln w="170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5751827" y="4782247"/>
            <a:ext cx="196850" cy="393065"/>
          </a:xfrm>
          <a:custGeom>
            <a:avLst/>
            <a:gdLst/>
            <a:ahLst/>
            <a:cxnLst/>
            <a:rect l="l" t="t" r="r" b="b"/>
            <a:pathLst>
              <a:path w="196850" h="393064">
                <a:moveTo>
                  <a:pt x="0" y="393023"/>
                </a:moveTo>
                <a:lnTo>
                  <a:pt x="196240" y="0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5948069" y="4305280"/>
            <a:ext cx="210185" cy="477520"/>
          </a:xfrm>
          <a:custGeom>
            <a:avLst/>
            <a:gdLst/>
            <a:ahLst/>
            <a:cxnLst/>
            <a:rect l="l" t="t" r="r" b="b"/>
            <a:pathLst>
              <a:path w="210185" h="477520">
                <a:moveTo>
                  <a:pt x="0" y="476966"/>
                </a:moveTo>
                <a:lnTo>
                  <a:pt x="209826" y="0"/>
                </a:lnTo>
              </a:path>
            </a:pathLst>
          </a:custGeom>
          <a:ln w="1764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object 28"/>
          <p:cNvSpPr/>
          <p:nvPr/>
        </p:nvSpPr>
        <p:spPr>
          <a:xfrm>
            <a:off x="6157895" y="3823583"/>
            <a:ext cx="189865" cy="481965"/>
          </a:xfrm>
          <a:custGeom>
            <a:avLst/>
            <a:gdLst/>
            <a:ahLst/>
            <a:cxnLst/>
            <a:rect l="l" t="t" r="r" b="b"/>
            <a:pathLst>
              <a:path w="189864" h="481964">
                <a:moveTo>
                  <a:pt x="0" y="481697"/>
                </a:moveTo>
                <a:lnTo>
                  <a:pt x="189447" y="0"/>
                </a:lnTo>
              </a:path>
            </a:pathLst>
          </a:custGeom>
          <a:ln w="1783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object 29"/>
          <p:cNvSpPr/>
          <p:nvPr/>
        </p:nvSpPr>
        <p:spPr>
          <a:xfrm>
            <a:off x="6347343" y="3243605"/>
            <a:ext cx="210185" cy="580390"/>
          </a:xfrm>
          <a:custGeom>
            <a:avLst/>
            <a:gdLst/>
            <a:ahLst/>
            <a:cxnLst/>
            <a:rect l="l" t="t" r="r" b="b"/>
            <a:pathLst>
              <a:path w="210184" h="580389">
                <a:moveTo>
                  <a:pt x="0" y="579977"/>
                </a:moveTo>
                <a:lnTo>
                  <a:pt x="209826" y="0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6557170" y="2643258"/>
            <a:ext cx="193675" cy="600710"/>
          </a:xfrm>
          <a:custGeom>
            <a:avLst/>
            <a:gdLst/>
            <a:ahLst/>
            <a:cxnLst/>
            <a:rect l="l" t="t" r="r" b="b"/>
            <a:pathLst>
              <a:path w="193675" h="600710">
                <a:moveTo>
                  <a:pt x="0" y="600347"/>
                </a:moveTo>
                <a:lnTo>
                  <a:pt x="193221" y="0"/>
                </a:lnTo>
              </a:path>
            </a:pathLst>
          </a:custGeom>
          <a:ln w="1810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6750391" y="1964855"/>
            <a:ext cx="206375" cy="678815"/>
          </a:xfrm>
          <a:custGeom>
            <a:avLst/>
            <a:gdLst/>
            <a:ahLst/>
            <a:cxnLst/>
            <a:rect l="l" t="t" r="r" b="b"/>
            <a:pathLst>
              <a:path w="206375" h="678814">
                <a:moveTo>
                  <a:pt x="0" y="678402"/>
                </a:moveTo>
                <a:lnTo>
                  <a:pt x="206052" y="0"/>
                </a:lnTo>
              </a:path>
            </a:pathLst>
          </a:custGeom>
          <a:ln w="1816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6956445" y="1247064"/>
            <a:ext cx="198755" cy="718185"/>
          </a:xfrm>
          <a:custGeom>
            <a:avLst/>
            <a:gdLst/>
            <a:ahLst/>
            <a:cxnLst/>
            <a:rect l="l" t="t" r="r" b="b"/>
            <a:pathLst>
              <a:path w="198754" h="718185">
                <a:moveTo>
                  <a:pt x="0" y="717791"/>
                </a:moveTo>
                <a:lnTo>
                  <a:pt x="198505" y="0"/>
                </a:lnTo>
              </a:path>
            </a:pathLst>
          </a:custGeom>
          <a:ln w="182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object 33"/>
          <p:cNvSpPr/>
          <p:nvPr/>
        </p:nvSpPr>
        <p:spPr>
          <a:xfrm>
            <a:off x="7154950" y="922682"/>
            <a:ext cx="85090" cy="324485"/>
          </a:xfrm>
          <a:custGeom>
            <a:avLst/>
            <a:gdLst/>
            <a:ahLst/>
            <a:cxnLst/>
            <a:rect l="l" t="t" r="r" b="b"/>
            <a:pathLst>
              <a:path w="85090" h="324484">
                <a:moveTo>
                  <a:pt x="0" y="324381"/>
                </a:moveTo>
                <a:lnTo>
                  <a:pt x="84534" y="0"/>
                </a:lnTo>
              </a:path>
            </a:pathLst>
          </a:custGeom>
          <a:ln w="1830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object 34"/>
          <p:cNvSpPr/>
          <p:nvPr/>
        </p:nvSpPr>
        <p:spPr>
          <a:xfrm>
            <a:off x="4332855" y="922682"/>
            <a:ext cx="0" cy="5588000"/>
          </a:xfrm>
          <a:custGeom>
            <a:avLst/>
            <a:gdLst/>
            <a:ahLst/>
            <a:cxnLst/>
            <a:rect l="l" t="t" r="r" b="b"/>
            <a:pathLst>
              <a:path h="5588000">
                <a:moveTo>
                  <a:pt x="0" y="5587477"/>
                </a:moveTo>
                <a:lnTo>
                  <a:pt x="0" y="0"/>
                </a:lnTo>
              </a:path>
            </a:pathLst>
          </a:custGeom>
          <a:ln w="39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object 35"/>
          <p:cNvSpPr/>
          <p:nvPr/>
        </p:nvSpPr>
        <p:spPr>
          <a:xfrm>
            <a:off x="4288324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4288324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object 37"/>
          <p:cNvSpPr/>
          <p:nvPr/>
        </p:nvSpPr>
        <p:spPr>
          <a:xfrm>
            <a:off x="4288324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object 38"/>
          <p:cNvSpPr/>
          <p:nvPr/>
        </p:nvSpPr>
        <p:spPr>
          <a:xfrm>
            <a:off x="4288324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object 39"/>
          <p:cNvSpPr/>
          <p:nvPr/>
        </p:nvSpPr>
        <p:spPr>
          <a:xfrm>
            <a:off x="4288324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bject 40"/>
          <p:cNvSpPr/>
          <p:nvPr/>
        </p:nvSpPr>
        <p:spPr>
          <a:xfrm>
            <a:off x="4288324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object 41"/>
          <p:cNvSpPr/>
          <p:nvPr/>
        </p:nvSpPr>
        <p:spPr>
          <a:xfrm>
            <a:off x="4288324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object 42"/>
          <p:cNvSpPr/>
          <p:nvPr/>
        </p:nvSpPr>
        <p:spPr>
          <a:xfrm>
            <a:off x="4288324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object 43"/>
          <p:cNvSpPr/>
          <p:nvPr/>
        </p:nvSpPr>
        <p:spPr>
          <a:xfrm>
            <a:off x="4288324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object 44"/>
          <p:cNvSpPr/>
          <p:nvPr/>
        </p:nvSpPr>
        <p:spPr>
          <a:xfrm>
            <a:off x="4288324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object 45"/>
          <p:cNvSpPr/>
          <p:nvPr/>
        </p:nvSpPr>
        <p:spPr>
          <a:xfrm>
            <a:off x="1425169" y="4648005"/>
            <a:ext cx="5814695" cy="0"/>
          </a:xfrm>
          <a:custGeom>
            <a:avLst/>
            <a:gdLst/>
            <a:ahLst/>
            <a:cxnLst/>
            <a:rect l="l" t="t" r="r" b="b"/>
            <a:pathLst>
              <a:path w="5814695">
                <a:moveTo>
                  <a:pt x="0" y="0"/>
                </a:moveTo>
                <a:lnTo>
                  <a:pt x="5814314" y="0"/>
                </a:lnTo>
              </a:path>
            </a:pathLst>
          </a:custGeom>
          <a:ln w="25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object 46"/>
          <p:cNvSpPr/>
          <p:nvPr/>
        </p:nvSpPr>
        <p:spPr>
          <a:xfrm>
            <a:off x="1425169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object 47"/>
          <p:cNvSpPr/>
          <p:nvPr/>
        </p:nvSpPr>
        <p:spPr>
          <a:xfrm>
            <a:off x="2395807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object 48"/>
          <p:cNvSpPr/>
          <p:nvPr/>
        </p:nvSpPr>
        <p:spPr>
          <a:xfrm>
            <a:off x="3364482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object 49"/>
          <p:cNvSpPr/>
          <p:nvPr/>
        </p:nvSpPr>
        <p:spPr>
          <a:xfrm>
            <a:off x="5301983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object 50"/>
          <p:cNvSpPr/>
          <p:nvPr/>
        </p:nvSpPr>
        <p:spPr>
          <a:xfrm>
            <a:off x="6270356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43154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spcBef>
                <a:spcPts val="18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8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43154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19550" y="4646084"/>
            <a:ext cx="23806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981075" algn="l"/>
                <a:tab pos="1951355" algn="l"/>
              </a:tabLst>
            </a:pPr>
            <a:r>
              <a:rPr sz="2600" spc="430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600" spc="430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600" spc="550" dirty="0">
                <a:solidFill>
                  <a:prstClr val="black"/>
                </a:solidFill>
                <a:latin typeface="Times New Roman"/>
                <a:cs typeface="Times New Roman"/>
              </a:rPr>
              <a:t>-1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6" name="object 57"/>
          <p:cNvSpPr txBox="1">
            <a:spLocks/>
          </p:cNvSpPr>
          <p:nvPr/>
        </p:nvSpPr>
        <p:spPr>
          <a:xfrm>
            <a:off x="31305" y="40714"/>
            <a:ext cx="33248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38100">
              <a:spcBef>
                <a:spcPts val="130"/>
              </a:spcBef>
            </a:pPr>
            <a:r>
              <a:rPr lang="en-US" sz="2900" i="1" kern="0" spc="65" dirty="0" err="1">
                <a:latin typeface="Cambria"/>
                <a:cs typeface="Cambria"/>
              </a:rPr>
              <a:t>x</a:t>
            </a:r>
            <a:r>
              <a:rPr lang="en-US" sz="2475" i="1" kern="0" spc="97" baseline="-35353" dirty="0" err="1">
                <a:latin typeface="Cambria"/>
                <a:cs typeface="Cambria"/>
              </a:rPr>
              <a:t>k</a:t>
            </a:r>
            <a:r>
              <a:rPr lang="en-US" sz="2475" i="1" kern="0" spc="97" baseline="-35353" dirty="0">
                <a:latin typeface="Cambria"/>
                <a:cs typeface="Cambria"/>
              </a:rPr>
              <a:t> </a:t>
            </a:r>
            <a:r>
              <a:rPr lang="en-US" sz="2900" kern="0" spc="5" dirty="0">
                <a:latin typeface="Symbol"/>
                <a:cs typeface="Symbol"/>
              </a:rPr>
              <a:t></a:t>
            </a:r>
            <a:r>
              <a:rPr lang="en-US" sz="2900" kern="0" spc="5" dirty="0">
                <a:latin typeface="Times New Roman"/>
                <a:cs typeface="Times New Roman"/>
              </a:rPr>
              <a:t> </a:t>
            </a:r>
            <a:r>
              <a:rPr lang="en-US" sz="2900" i="1" kern="0" spc="50" dirty="0">
                <a:latin typeface="Cambria"/>
                <a:cs typeface="Cambria"/>
              </a:rPr>
              <a:t>x</a:t>
            </a:r>
            <a:r>
              <a:rPr lang="en-US" sz="2475" i="1" kern="0" spc="75" baseline="-35353" dirty="0">
                <a:latin typeface="Cambria"/>
                <a:cs typeface="Cambria"/>
              </a:rPr>
              <a:t>k</a:t>
            </a:r>
            <a:r>
              <a:rPr lang="en-US" sz="2475" kern="0" spc="75" baseline="-35353" dirty="0">
                <a:latin typeface="Symbol"/>
                <a:cs typeface="Symbol"/>
              </a:rPr>
              <a:t></a:t>
            </a:r>
            <a:r>
              <a:rPr lang="en-US" sz="2475" kern="0" spc="75" baseline="-35353" dirty="0">
                <a:latin typeface="Cambria"/>
                <a:cs typeface="Cambria"/>
              </a:rPr>
              <a:t>1 </a:t>
            </a:r>
            <a:r>
              <a:rPr lang="en-US" sz="2900" kern="0" spc="5" dirty="0">
                <a:latin typeface="Symbol"/>
                <a:cs typeface="Symbol"/>
              </a:rPr>
              <a:t></a:t>
            </a:r>
            <a:r>
              <a:rPr lang="en-US" sz="2900" kern="0" spc="-395" dirty="0">
                <a:latin typeface="Times New Roman"/>
                <a:cs typeface="Times New Roman"/>
              </a:rPr>
              <a:t> </a:t>
            </a:r>
            <a:r>
              <a:rPr lang="en-US" sz="2950" i="1" kern="0" spc="50" dirty="0">
                <a:latin typeface="Symbol"/>
                <a:cs typeface="Symbol"/>
              </a:rPr>
              <a:t></a:t>
            </a:r>
            <a:r>
              <a:rPr lang="en-US" sz="2900" kern="0" spc="50" dirty="0">
                <a:latin typeface="Symbol"/>
                <a:cs typeface="Symbol"/>
              </a:rPr>
              <a:t></a:t>
            </a:r>
            <a:r>
              <a:rPr lang="en-US" sz="2475" i="1" kern="0" spc="75" baseline="-35353" dirty="0">
                <a:latin typeface="Cambria"/>
                <a:cs typeface="Cambria"/>
              </a:rPr>
              <a:t>x </a:t>
            </a:r>
            <a:r>
              <a:rPr lang="en-US" sz="2900" i="1" kern="0" spc="95" dirty="0">
                <a:latin typeface="Cambria"/>
                <a:cs typeface="Cambria"/>
              </a:rPr>
              <a:t>F</a:t>
            </a:r>
            <a:r>
              <a:rPr lang="en-US" sz="2900" kern="0" spc="95" dirty="0">
                <a:latin typeface="Cambria"/>
                <a:cs typeface="Cambria"/>
              </a:rPr>
              <a:t>(</a:t>
            </a:r>
            <a:r>
              <a:rPr lang="en-US" sz="2900" i="1" kern="0" spc="95" dirty="0">
                <a:latin typeface="Cambria"/>
                <a:cs typeface="Cambria"/>
              </a:rPr>
              <a:t>x</a:t>
            </a:r>
            <a:r>
              <a:rPr lang="en-US" sz="2475" i="1" kern="0" spc="142" baseline="-35353" dirty="0">
                <a:latin typeface="Cambria"/>
                <a:cs typeface="Cambria"/>
              </a:rPr>
              <a:t>k</a:t>
            </a:r>
            <a:r>
              <a:rPr lang="en-US" sz="2475" kern="0" spc="142" baseline="-35353" dirty="0">
                <a:latin typeface="Symbol"/>
                <a:cs typeface="Symbol"/>
              </a:rPr>
              <a:t></a:t>
            </a:r>
            <a:r>
              <a:rPr lang="en-US" sz="2475" kern="0" spc="142" baseline="-35353" dirty="0">
                <a:latin typeface="Cambria"/>
                <a:cs typeface="Cambria"/>
              </a:rPr>
              <a:t>1 </a:t>
            </a:r>
            <a:r>
              <a:rPr lang="en-US" sz="2900" kern="0" spc="5" dirty="0">
                <a:latin typeface="Cambria"/>
                <a:cs typeface="Cambria"/>
              </a:rPr>
              <a:t>)</a:t>
            </a:r>
            <a:endParaRPr lang="en-US" sz="2900" kern="0" dirty="0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8"/>
              <p:cNvSpPr txBox="1">
                <a:spLocks/>
              </p:cNvSpPr>
              <p:nvPr/>
            </p:nvSpPr>
            <p:spPr>
              <a:xfrm>
                <a:off x="5682399" y="526017"/>
                <a:ext cx="3651651" cy="448200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>
                <a:lvl1pPr>
                  <a:defRPr sz="3300" b="0" i="0">
                    <a:solidFill>
                      <a:schemeClr val="tx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ar-AE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=</a:t>
                </a:r>
                <a:r>
                  <a:rPr kumimoji="0" lang="ar-AE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3</a:t>
                </a:r>
                <a:r>
                  <a:rPr kumimoji="0" lang="zh-CN" altLang="ar-AE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zh-CN" altLang="ar-AE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𝛼</m:t>
                    </m:r>
                    <m:r>
                      <a:rPr kumimoji="0" lang="ar-AE" altLang="zh-CN" sz="2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=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0</m:t>
                    </m:r>
                  </m:oMath>
                </a14:m>
                <a:r>
                  <a:rPr kumimoji="0" lang="ar-AE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.</a:t>
                </a:r>
                <a:r>
                  <a:rPr lang="en-US" altLang="zh-CN" sz="2800" kern="0" dirty="0">
                    <a:solidFill>
                      <a:prstClr val="black"/>
                    </a:solidFill>
                    <a:latin typeface="Tahoma"/>
                    <a:ea typeface="等线 Light" panose="02010600030101010101" pitchFamily="2" charset="-122"/>
                    <a:cs typeface="Tahoma"/>
                  </a:rPr>
                  <a:t>6</a:t>
                </a:r>
                <a:endParaRPr kumimoji="0" lang="ar-AE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j-ea"/>
                  <a:cs typeface="Tahoma"/>
                </a:endParaRPr>
              </a:p>
            </p:txBody>
          </p:sp>
        </mc:Choice>
        <mc:Fallback xmlns="">
          <p:sp>
            <p:nvSpPr>
              <p:cNvPr id="58" name="object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99" y="526017"/>
                <a:ext cx="3651651" cy="448200"/>
              </a:xfrm>
              <a:prstGeom prst="rect">
                <a:avLst/>
              </a:prstGeom>
              <a:blipFill>
                <a:blip r:embed="rId3"/>
                <a:stretch>
                  <a:fillRect t="-24324" b="-47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50" y="4215153"/>
            <a:ext cx="279414" cy="355618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217" y="4163069"/>
            <a:ext cx="273064" cy="27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532287" y="2424305"/>
                <a:ext cx="4537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3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2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6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3=-0.6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287" y="2424305"/>
                <a:ext cx="4537197" cy="430887"/>
              </a:xfrm>
              <a:prstGeom prst="rect">
                <a:avLst/>
              </a:prstGeom>
              <a:blipFill>
                <a:blip r:embed="rId6"/>
                <a:stretch>
                  <a:fillRect l="-269" t="-24286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0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3737-1A0F-428B-976D-0EF31106206B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00" y="4493537"/>
            <a:ext cx="2495550" cy="733425"/>
          </a:xfrm>
          <a:prstGeom prst="rect">
            <a:avLst/>
          </a:prstGeom>
        </p:spPr>
      </p:pic>
      <p:sp>
        <p:nvSpPr>
          <p:cNvPr id="6" name="object 4"/>
          <p:cNvSpPr/>
          <p:nvPr/>
        </p:nvSpPr>
        <p:spPr>
          <a:xfrm>
            <a:off x="1425169" y="922682"/>
            <a:ext cx="92075" cy="344170"/>
          </a:xfrm>
          <a:custGeom>
            <a:avLst/>
            <a:gdLst/>
            <a:ahLst/>
            <a:cxnLst/>
            <a:rect l="l" t="t" r="r" b="b"/>
            <a:pathLst>
              <a:path w="92075" h="344169">
                <a:moveTo>
                  <a:pt x="0" y="0"/>
                </a:moveTo>
                <a:lnTo>
                  <a:pt x="91855" y="343690"/>
                </a:lnTo>
              </a:path>
            </a:pathLst>
          </a:custGeom>
          <a:ln w="1828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object 5"/>
          <p:cNvSpPr/>
          <p:nvPr/>
        </p:nvSpPr>
        <p:spPr>
          <a:xfrm>
            <a:off x="1517025" y="1266372"/>
            <a:ext cx="186055" cy="668020"/>
          </a:xfrm>
          <a:custGeom>
            <a:avLst/>
            <a:gdLst/>
            <a:ahLst/>
            <a:cxnLst/>
            <a:rect l="l" t="t" r="r" b="b"/>
            <a:pathLst>
              <a:path w="186055" h="668019">
                <a:moveTo>
                  <a:pt x="0" y="0"/>
                </a:moveTo>
                <a:lnTo>
                  <a:pt x="185447" y="667589"/>
                </a:lnTo>
              </a:path>
            </a:pathLst>
          </a:custGeom>
          <a:ln w="182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object 6"/>
          <p:cNvSpPr/>
          <p:nvPr/>
        </p:nvSpPr>
        <p:spPr>
          <a:xfrm>
            <a:off x="1702473" y="1933962"/>
            <a:ext cx="210185" cy="697865"/>
          </a:xfrm>
          <a:custGeom>
            <a:avLst/>
            <a:gdLst/>
            <a:ahLst/>
            <a:cxnLst/>
            <a:rect l="l" t="t" r="r" b="b"/>
            <a:pathLst>
              <a:path w="210185" h="697864">
                <a:moveTo>
                  <a:pt x="0" y="0"/>
                </a:moveTo>
                <a:lnTo>
                  <a:pt x="209902" y="697324"/>
                </a:lnTo>
              </a:path>
            </a:pathLst>
          </a:custGeom>
          <a:ln w="18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object 7"/>
          <p:cNvSpPr/>
          <p:nvPr/>
        </p:nvSpPr>
        <p:spPr>
          <a:xfrm>
            <a:off x="1912375" y="2631286"/>
            <a:ext cx="208279" cy="643890"/>
          </a:xfrm>
          <a:custGeom>
            <a:avLst/>
            <a:gdLst/>
            <a:ahLst/>
            <a:cxnLst/>
            <a:rect l="l" t="t" r="r" b="b"/>
            <a:pathLst>
              <a:path w="208280" h="643889">
                <a:moveTo>
                  <a:pt x="0" y="0"/>
                </a:moveTo>
                <a:lnTo>
                  <a:pt x="207939" y="643453"/>
                </a:lnTo>
              </a:path>
            </a:pathLst>
          </a:custGeom>
          <a:ln w="1809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120315" y="3274740"/>
            <a:ext cx="204470" cy="564515"/>
          </a:xfrm>
          <a:custGeom>
            <a:avLst/>
            <a:gdLst/>
            <a:ahLst/>
            <a:cxnLst/>
            <a:rect l="l" t="t" r="r" b="b"/>
            <a:pathLst>
              <a:path w="204469" h="564514">
                <a:moveTo>
                  <a:pt x="0" y="0"/>
                </a:moveTo>
                <a:lnTo>
                  <a:pt x="204241" y="564434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2324556" y="3839174"/>
            <a:ext cx="184150" cy="466725"/>
          </a:xfrm>
          <a:custGeom>
            <a:avLst/>
            <a:gdLst/>
            <a:ahLst/>
            <a:cxnLst/>
            <a:rect l="l" t="t" r="r" b="b"/>
            <a:pathLst>
              <a:path w="184150" h="466725">
                <a:moveTo>
                  <a:pt x="0" y="0"/>
                </a:moveTo>
                <a:lnTo>
                  <a:pt x="183636" y="466105"/>
                </a:lnTo>
              </a:path>
            </a:pathLst>
          </a:custGeom>
          <a:ln w="1782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2508193" y="4305280"/>
            <a:ext cx="215900" cy="495300"/>
          </a:xfrm>
          <a:custGeom>
            <a:avLst/>
            <a:gdLst/>
            <a:ahLst/>
            <a:cxnLst/>
            <a:rect l="l" t="t" r="r" b="b"/>
            <a:pathLst>
              <a:path w="215900" h="495300">
                <a:moveTo>
                  <a:pt x="0" y="0"/>
                </a:moveTo>
                <a:lnTo>
                  <a:pt x="215487" y="494923"/>
                </a:lnTo>
              </a:path>
            </a:pathLst>
          </a:custGeom>
          <a:ln w="176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2723680" y="4800204"/>
            <a:ext cx="186055" cy="371475"/>
          </a:xfrm>
          <a:custGeom>
            <a:avLst/>
            <a:gdLst/>
            <a:ahLst/>
            <a:cxnLst/>
            <a:rect l="l" t="t" r="r" b="b"/>
            <a:pathLst>
              <a:path w="186055" h="371475">
                <a:moveTo>
                  <a:pt x="0" y="0"/>
                </a:moveTo>
                <a:lnTo>
                  <a:pt x="185447" y="371446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2909128" y="5171650"/>
            <a:ext cx="217804" cy="375285"/>
          </a:xfrm>
          <a:custGeom>
            <a:avLst/>
            <a:gdLst/>
            <a:ahLst/>
            <a:cxnLst/>
            <a:rect l="l" t="t" r="r" b="b"/>
            <a:pathLst>
              <a:path w="217805" h="375285">
                <a:moveTo>
                  <a:pt x="0" y="0"/>
                </a:moveTo>
                <a:lnTo>
                  <a:pt x="217374" y="375114"/>
                </a:lnTo>
              </a:path>
            </a:pathLst>
          </a:custGeom>
          <a:ln w="170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126502" y="5546765"/>
            <a:ext cx="189230" cy="278130"/>
          </a:xfrm>
          <a:custGeom>
            <a:avLst/>
            <a:gdLst/>
            <a:ahLst/>
            <a:cxnLst/>
            <a:rect l="l" t="t" r="r" b="b"/>
            <a:pathLst>
              <a:path w="189229" h="278129">
                <a:moveTo>
                  <a:pt x="0" y="0"/>
                </a:moveTo>
                <a:lnTo>
                  <a:pt x="189221" y="277993"/>
                </a:lnTo>
              </a:path>
            </a:pathLst>
          </a:custGeom>
          <a:ln w="1659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3315724" y="5824758"/>
            <a:ext cx="210185" cy="254635"/>
          </a:xfrm>
          <a:custGeom>
            <a:avLst/>
            <a:gdLst/>
            <a:ahLst/>
            <a:cxnLst/>
            <a:rect l="l" t="t" r="r" b="b"/>
            <a:pathLst>
              <a:path w="210185" h="254635">
                <a:moveTo>
                  <a:pt x="0" y="0"/>
                </a:moveTo>
                <a:lnTo>
                  <a:pt x="209902" y="254050"/>
                </a:lnTo>
              </a:path>
            </a:pathLst>
          </a:custGeom>
          <a:ln w="1599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object 23"/>
          <p:cNvSpPr/>
          <p:nvPr/>
        </p:nvSpPr>
        <p:spPr>
          <a:xfrm>
            <a:off x="5136688" y="5839143"/>
            <a:ext cx="205104" cy="243840"/>
          </a:xfrm>
          <a:custGeom>
            <a:avLst/>
            <a:gdLst/>
            <a:ahLst/>
            <a:cxnLst/>
            <a:rect l="l" t="t" r="r" b="b"/>
            <a:pathLst>
              <a:path w="205104" h="243839">
                <a:moveTo>
                  <a:pt x="0" y="243238"/>
                </a:moveTo>
                <a:lnTo>
                  <a:pt x="204543" y="0"/>
                </a:lnTo>
              </a:path>
            </a:pathLst>
          </a:custGeom>
          <a:ln w="159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object 24"/>
          <p:cNvSpPr/>
          <p:nvPr/>
        </p:nvSpPr>
        <p:spPr>
          <a:xfrm>
            <a:off x="5341231" y="5552750"/>
            <a:ext cx="194945" cy="287020"/>
          </a:xfrm>
          <a:custGeom>
            <a:avLst/>
            <a:gdLst/>
            <a:ahLst/>
            <a:cxnLst/>
            <a:rect l="l" t="t" r="r" b="b"/>
            <a:pathLst>
              <a:path w="194945" h="287020">
                <a:moveTo>
                  <a:pt x="0" y="286392"/>
                </a:moveTo>
                <a:lnTo>
                  <a:pt x="194731" y="0"/>
                </a:lnTo>
              </a:path>
            </a:pathLst>
          </a:custGeom>
          <a:ln w="166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object 25"/>
          <p:cNvSpPr/>
          <p:nvPr/>
        </p:nvSpPr>
        <p:spPr>
          <a:xfrm>
            <a:off x="5535963" y="5175270"/>
            <a:ext cx="215900" cy="377825"/>
          </a:xfrm>
          <a:custGeom>
            <a:avLst/>
            <a:gdLst/>
            <a:ahLst/>
            <a:cxnLst/>
            <a:rect l="l" t="t" r="r" b="b"/>
            <a:pathLst>
              <a:path w="215900" h="377825">
                <a:moveTo>
                  <a:pt x="0" y="377480"/>
                </a:moveTo>
                <a:lnTo>
                  <a:pt x="215864" y="0"/>
                </a:lnTo>
              </a:path>
            </a:pathLst>
          </a:custGeom>
          <a:ln w="170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object 26"/>
          <p:cNvSpPr/>
          <p:nvPr/>
        </p:nvSpPr>
        <p:spPr>
          <a:xfrm>
            <a:off x="5751827" y="4782247"/>
            <a:ext cx="196850" cy="393065"/>
          </a:xfrm>
          <a:custGeom>
            <a:avLst/>
            <a:gdLst/>
            <a:ahLst/>
            <a:cxnLst/>
            <a:rect l="l" t="t" r="r" b="b"/>
            <a:pathLst>
              <a:path w="196850" h="393064">
                <a:moveTo>
                  <a:pt x="0" y="393023"/>
                </a:moveTo>
                <a:lnTo>
                  <a:pt x="196240" y="0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object 27"/>
          <p:cNvSpPr/>
          <p:nvPr/>
        </p:nvSpPr>
        <p:spPr>
          <a:xfrm>
            <a:off x="5948069" y="4305280"/>
            <a:ext cx="210185" cy="477520"/>
          </a:xfrm>
          <a:custGeom>
            <a:avLst/>
            <a:gdLst/>
            <a:ahLst/>
            <a:cxnLst/>
            <a:rect l="l" t="t" r="r" b="b"/>
            <a:pathLst>
              <a:path w="210185" h="477520">
                <a:moveTo>
                  <a:pt x="0" y="476966"/>
                </a:moveTo>
                <a:lnTo>
                  <a:pt x="209826" y="0"/>
                </a:lnTo>
              </a:path>
            </a:pathLst>
          </a:custGeom>
          <a:ln w="1764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object 28"/>
          <p:cNvSpPr/>
          <p:nvPr/>
        </p:nvSpPr>
        <p:spPr>
          <a:xfrm>
            <a:off x="6157895" y="3823583"/>
            <a:ext cx="189865" cy="481965"/>
          </a:xfrm>
          <a:custGeom>
            <a:avLst/>
            <a:gdLst/>
            <a:ahLst/>
            <a:cxnLst/>
            <a:rect l="l" t="t" r="r" b="b"/>
            <a:pathLst>
              <a:path w="189864" h="481964">
                <a:moveTo>
                  <a:pt x="0" y="481697"/>
                </a:moveTo>
                <a:lnTo>
                  <a:pt x="189447" y="0"/>
                </a:lnTo>
              </a:path>
            </a:pathLst>
          </a:custGeom>
          <a:ln w="1783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object 29"/>
          <p:cNvSpPr/>
          <p:nvPr/>
        </p:nvSpPr>
        <p:spPr>
          <a:xfrm>
            <a:off x="6347343" y="3243605"/>
            <a:ext cx="210185" cy="580390"/>
          </a:xfrm>
          <a:custGeom>
            <a:avLst/>
            <a:gdLst/>
            <a:ahLst/>
            <a:cxnLst/>
            <a:rect l="l" t="t" r="r" b="b"/>
            <a:pathLst>
              <a:path w="210184" h="580389">
                <a:moveTo>
                  <a:pt x="0" y="579977"/>
                </a:moveTo>
                <a:lnTo>
                  <a:pt x="209826" y="0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object 30"/>
          <p:cNvSpPr/>
          <p:nvPr/>
        </p:nvSpPr>
        <p:spPr>
          <a:xfrm>
            <a:off x="6557170" y="2643258"/>
            <a:ext cx="193675" cy="600710"/>
          </a:xfrm>
          <a:custGeom>
            <a:avLst/>
            <a:gdLst/>
            <a:ahLst/>
            <a:cxnLst/>
            <a:rect l="l" t="t" r="r" b="b"/>
            <a:pathLst>
              <a:path w="193675" h="600710">
                <a:moveTo>
                  <a:pt x="0" y="600347"/>
                </a:moveTo>
                <a:lnTo>
                  <a:pt x="193221" y="0"/>
                </a:lnTo>
              </a:path>
            </a:pathLst>
          </a:custGeom>
          <a:ln w="1810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object 31"/>
          <p:cNvSpPr/>
          <p:nvPr/>
        </p:nvSpPr>
        <p:spPr>
          <a:xfrm>
            <a:off x="6750391" y="1964855"/>
            <a:ext cx="206375" cy="678815"/>
          </a:xfrm>
          <a:custGeom>
            <a:avLst/>
            <a:gdLst/>
            <a:ahLst/>
            <a:cxnLst/>
            <a:rect l="l" t="t" r="r" b="b"/>
            <a:pathLst>
              <a:path w="206375" h="678814">
                <a:moveTo>
                  <a:pt x="0" y="678402"/>
                </a:moveTo>
                <a:lnTo>
                  <a:pt x="206052" y="0"/>
                </a:lnTo>
              </a:path>
            </a:pathLst>
          </a:custGeom>
          <a:ln w="1816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object 32"/>
          <p:cNvSpPr/>
          <p:nvPr/>
        </p:nvSpPr>
        <p:spPr>
          <a:xfrm>
            <a:off x="6956445" y="1247064"/>
            <a:ext cx="198755" cy="718185"/>
          </a:xfrm>
          <a:custGeom>
            <a:avLst/>
            <a:gdLst/>
            <a:ahLst/>
            <a:cxnLst/>
            <a:rect l="l" t="t" r="r" b="b"/>
            <a:pathLst>
              <a:path w="198754" h="718185">
                <a:moveTo>
                  <a:pt x="0" y="717791"/>
                </a:moveTo>
                <a:lnTo>
                  <a:pt x="198505" y="0"/>
                </a:lnTo>
              </a:path>
            </a:pathLst>
          </a:custGeom>
          <a:ln w="182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object 33"/>
          <p:cNvSpPr/>
          <p:nvPr/>
        </p:nvSpPr>
        <p:spPr>
          <a:xfrm>
            <a:off x="7154950" y="922682"/>
            <a:ext cx="85090" cy="324485"/>
          </a:xfrm>
          <a:custGeom>
            <a:avLst/>
            <a:gdLst/>
            <a:ahLst/>
            <a:cxnLst/>
            <a:rect l="l" t="t" r="r" b="b"/>
            <a:pathLst>
              <a:path w="85090" h="324484">
                <a:moveTo>
                  <a:pt x="0" y="324381"/>
                </a:moveTo>
                <a:lnTo>
                  <a:pt x="84534" y="0"/>
                </a:lnTo>
              </a:path>
            </a:pathLst>
          </a:custGeom>
          <a:ln w="1830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object 36"/>
          <p:cNvSpPr/>
          <p:nvPr/>
        </p:nvSpPr>
        <p:spPr>
          <a:xfrm>
            <a:off x="4288324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object 37"/>
          <p:cNvSpPr/>
          <p:nvPr/>
        </p:nvSpPr>
        <p:spPr>
          <a:xfrm>
            <a:off x="4288324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object 38"/>
          <p:cNvSpPr/>
          <p:nvPr/>
        </p:nvSpPr>
        <p:spPr>
          <a:xfrm>
            <a:off x="4288324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object 39"/>
          <p:cNvSpPr/>
          <p:nvPr/>
        </p:nvSpPr>
        <p:spPr>
          <a:xfrm>
            <a:off x="4288324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object 40"/>
          <p:cNvSpPr/>
          <p:nvPr/>
        </p:nvSpPr>
        <p:spPr>
          <a:xfrm>
            <a:off x="4288324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object 41"/>
          <p:cNvSpPr/>
          <p:nvPr/>
        </p:nvSpPr>
        <p:spPr>
          <a:xfrm>
            <a:off x="4288324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object 42"/>
          <p:cNvSpPr/>
          <p:nvPr/>
        </p:nvSpPr>
        <p:spPr>
          <a:xfrm>
            <a:off x="4288324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object 43"/>
          <p:cNvSpPr/>
          <p:nvPr/>
        </p:nvSpPr>
        <p:spPr>
          <a:xfrm>
            <a:off x="4288324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object 44"/>
          <p:cNvSpPr/>
          <p:nvPr/>
        </p:nvSpPr>
        <p:spPr>
          <a:xfrm>
            <a:off x="4288324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object 45"/>
          <p:cNvSpPr/>
          <p:nvPr/>
        </p:nvSpPr>
        <p:spPr>
          <a:xfrm>
            <a:off x="1425169" y="4648005"/>
            <a:ext cx="5814695" cy="0"/>
          </a:xfrm>
          <a:custGeom>
            <a:avLst/>
            <a:gdLst/>
            <a:ahLst/>
            <a:cxnLst/>
            <a:rect l="l" t="t" r="r" b="b"/>
            <a:pathLst>
              <a:path w="5814695">
                <a:moveTo>
                  <a:pt x="0" y="0"/>
                </a:moveTo>
                <a:lnTo>
                  <a:pt x="5814314" y="0"/>
                </a:lnTo>
              </a:path>
            </a:pathLst>
          </a:custGeom>
          <a:ln w="25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object 46"/>
          <p:cNvSpPr/>
          <p:nvPr/>
        </p:nvSpPr>
        <p:spPr>
          <a:xfrm>
            <a:off x="1425169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object 47"/>
          <p:cNvSpPr/>
          <p:nvPr/>
        </p:nvSpPr>
        <p:spPr>
          <a:xfrm>
            <a:off x="2395807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object 48"/>
          <p:cNvSpPr/>
          <p:nvPr/>
        </p:nvSpPr>
        <p:spPr>
          <a:xfrm>
            <a:off x="3364482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bject 49"/>
          <p:cNvSpPr/>
          <p:nvPr/>
        </p:nvSpPr>
        <p:spPr>
          <a:xfrm>
            <a:off x="5301983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object 50"/>
          <p:cNvSpPr/>
          <p:nvPr/>
        </p:nvSpPr>
        <p:spPr>
          <a:xfrm>
            <a:off x="6270356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object 52"/>
          <p:cNvSpPr txBox="1"/>
          <p:nvPr/>
        </p:nvSpPr>
        <p:spPr>
          <a:xfrm>
            <a:off x="4043154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spcBef>
                <a:spcPts val="18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8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4" name="object 53"/>
          <p:cNvSpPr txBox="1"/>
          <p:nvPr/>
        </p:nvSpPr>
        <p:spPr>
          <a:xfrm>
            <a:off x="4043154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5" name="object 54"/>
          <p:cNvSpPr txBox="1"/>
          <p:nvPr/>
        </p:nvSpPr>
        <p:spPr>
          <a:xfrm>
            <a:off x="1219550" y="4646084"/>
            <a:ext cx="23806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981075" algn="l"/>
                <a:tab pos="1951355" algn="l"/>
              </a:tabLst>
            </a:pPr>
            <a:r>
              <a:rPr sz="2600" spc="430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600" spc="430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600" spc="550" dirty="0">
                <a:solidFill>
                  <a:prstClr val="black"/>
                </a:solidFill>
                <a:latin typeface="Times New Roman"/>
                <a:cs typeface="Times New Roman"/>
              </a:rPr>
              <a:t>-1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52" y="5116274"/>
            <a:ext cx="279414" cy="35561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909" y="5129016"/>
            <a:ext cx="273064" cy="279414"/>
          </a:xfrm>
          <a:prstGeom prst="rect">
            <a:avLst/>
          </a:prstGeom>
        </p:spPr>
      </p:pic>
      <p:sp>
        <p:nvSpPr>
          <p:cNvPr id="48" name="object 15"/>
          <p:cNvSpPr/>
          <p:nvPr/>
        </p:nvSpPr>
        <p:spPr>
          <a:xfrm>
            <a:off x="3525626" y="6078809"/>
            <a:ext cx="199390" cy="186055"/>
          </a:xfrm>
          <a:custGeom>
            <a:avLst/>
            <a:gdLst/>
            <a:ahLst/>
            <a:cxnLst/>
            <a:rect l="l" t="t" r="r" b="b"/>
            <a:pathLst>
              <a:path w="199389" h="186054">
                <a:moveTo>
                  <a:pt x="0" y="0"/>
                </a:moveTo>
                <a:lnTo>
                  <a:pt x="198882" y="185698"/>
                </a:lnTo>
              </a:path>
            </a:pathLst>
          </a:custGeom>
          <a:ln w="1512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object 16"/>
          <p:cNvSpPr/>
          <p:nvPr/>
        </p:nvSpPr>
        <p:spPr>
          <a:xfrm>
            <a:off x="3724509" y="6264508"/>
            <a:ext cx="206375" cy="138430"/>
          </a:xfrm>
          <a:custGeom>
            <a:avLst/>
            <a:gdLst/>
            <a:ahLst/>
            <a:cxnLst/>
            <a:rect l="l" t="t" r="r" b="b"/>
            <a:pathLst>
              <a:path w="206375" h="138429">
                <a:moveTo>
                  <a:pt x="0" y="0"/>
                </a:moveTo>
                <a:lnTo>
                  <a:pt x="206052" y="137814"/>
                </a:lnTo>
              </a:path>
            </a:pathLst>
          </a:custGeom>
          <a:ln w="140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object 17"/>
          <p:cNvSpPr/>
          <p:nvPr/>
        </p:nvSpPr>
        <p:spPr>
          <a:xfrm>
            <a:off x="3930562" y="6402322"/>
            <a:ext cx="193040" cy="79375"/>
          </a:xfrm>
          <a:custGeom>
            <a:avLst/>
            <a:gdLst/>
            <a:ahLst/>
            <a:cxnLst/>
            <a:rect l="l" t="t" r="r" b="b"/>
            <a:pathLst>
              <a:path w="193039" h="79375">
                <a:moveTo>
                  <a:pt x="0" y="0"/>
                </a:moveTo>
                <a:lnTo>
                  <a:pt x="192466" y="79116"/>
                </a:lnTo>
              </a:path>
            </a:pathLst>
          </a:custGeom>
          <a:ln w="129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object 18"/>
          <p:cNvSpPr/>
          <p:nvPr/>
        </p:nvSpPr>
        <p:spPr>
          <a:xfrm>
            <a:off x="4123028" y="6481438"/>
            <a:ext cx="206375" cy="29209"/>
          </a:xfrm>
          <a:custGeom>
            <a:avLst/>
            <a:gdLst/>
            <a:ahLst/>
            <a:cxnLst/>
            <a:rect l="l" t="t" r="r" b="b"/>
            <a:pathLst>
              <a:path w="206375" h="29209">
                <a:moveTo>
                  <a:pt x="0" y="0"/>
                </a:moveTo>
                <a:lnTo>
                  <a:pt x="206052" y="28721"/>
                </a:lnTo>
              </a:path>
            </a:pathLst>
          </a:custGeom>
          <a:ln w="121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object 19"/>
          <p:cNvSpPr/>
          <p:nvPr/>
        </p:nvSpPr>
        <p:spPr>
          <a:xfrm>
            <a:off x="4329081" y="6481438"/>
            <a:ext cx="212090" cy="29209"/>
          </a:xfrm>
          <a:custGeom>
            <a:avLst/>
            <a:gdLst/>
            <a:ahLst/>
            <a:cxnLst/>
            <a:rect l="l" t="t" r="r" b="b"/>
            <a:pathLst>
              <a:path w="212089" h="29209">
                <a:moveTo>
                  <a:pt x="0" y="28721"/>
                </a:moveTo>
                <a:lnTo>
                  <a:pt x="212091" y="0"/>
                </a:lnTo>
              </a:path>
            </a:pathLst>
          </a:custGeom>
          <a:ln w="1210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4541172" y="6407149"/>
            <a:ext cx="187325" cy="74295"/>
          </a:xfrm>
          <a:custGeom>
            <a:avLst/>
            <a:gdLst/>
            <a:ahLst/>
            <a:cxnLst/>
            <a:rect l="l" t="t" r="r" b="b"/>
            <a:pathLst>
              <a:path w="187325" h="74295">
                <a:moveTo>
                  <a:pt x="0" y="74289"/>
                </a:moveTo>
                <a:lnTo>
                  <a:pt x="187183" y="0"/>
                </a:lnTo>
              </a:path>
            </a:pathLst>
          </a:custGeom>
          <a:ln w="129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object 21"/>
          <p:cNvSpPr/>
          <p:nvPr/>
        </p:nvSpPr>
        <p:spPr>
          <a:xfrm>
            <a:off x="4728356" y="6274114"/>
            <a:ext cx="201295" cy="133350"/>
          </a:xfrm>
          <a:custGeom>
            <a:avLst/>
            <a:gdLst/>
            <a:ahLst/>
            <a:cxnLst/>
            <a:rect l="l" t="t" r="r" b="b"/>
            <a:pathLst>
              <a:path w="201295" h="133350">
                <a:moveTo>
                  <a:pt x="0" y="133035"/>
                </a:moveTo>
                <a:lnTo>
                  <a:pt x="200769" y="0"/>
                </a:lnTo>
              </a:path>
            </a:pathLst>
          </a:custGeom>
          <a:ln w="140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bject 22"/>
          <p:cNvSpPr/>
          <p:nvPr/>
        </p:nvSpPr>
        <p:spPr>
          <a:xfrm>
            <a:off x="4929125" y="6082381"/>
            <a:ext cx="207645" cy="191770"/>
          </a:xfrm>
          <a:custGeom>
            <a:avLst/>
            <a:gdLst/>
            <a:ahLst/>
            <a:cxnLst/>
            <a:rect l="l" t="t" r="r" b="b"/>
            <a:pathLst>
              <a:path w="207645" h="191770">
                <a:moveTo>
                  <a:pt x="0" y="191732"/>
                </a:moveTo>
                <a:lnTo>
                  <a:pt x="207562" y="0"/>
                </a:lnTo>
              </a:path>
            </a:pathLst>
          </a:custGeom>
          <a:ln w="150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object 35"/>
          <p:cNvSpPr/>
          <p:nvPr/>
        </p:nvSpPr>
        <p:spPr>
          <a:xfrm>
            <a:off x="4288324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object 15"/>
          <p:cNvSpPr/>
          <p:nvPr/>
        </p:nvSpPr>
        <p:spPr>
          <a:xfrm>
            <a:off x="3530802" y="6078809"/>
            <a:ext cx="199390" cy="186055"/>
          </a:xfrm>
          <a:custGeom>
            <a:avLst/>
            <a:gdLst/>
            <a:ahLst/>
            <a:cxnLst/>
            <a:rect l="l" t="t" r="r" b="b"/>
            <a:pathLst>
              <a:path w="199389" h="186054">
                <a:moveTo>
                  <a:pt x="0" y="0"/>
                </a:moveTo>
                <a:lnTo>
                  <a:pt x="198882" y="185698"/>
                </a:lnTo>
              </a:path>
            </a:pathLst>
          </a:custGeom>
          <a:ln w="1512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object 16"/>
          <p:cNvSpPr/>
          <p:nvPr/>
        </p:nvSpPr>
        <p:spPr>
          <a:xfrm>
            <a:off x="3729685" y="6264508"/>
            <a:ext cx="206375" cy="138430"/>
          </a:xfrm>
          <a:custGeom>
            <a:avLst/>
            <a:gdLst/>
            <a:ahLst/>
            <a:cxnLst/>
            <a:rect l="l" t="t" r="r" b="b"/>
            <a:pathLst>
              <a:path w="206375" h="138429">
                <a:moveTo>
                  <a:pt x="0" y="0"/>
                </a:moveTo>
                <a:lnTo>
                  <a:pt x="206052" y="137814"/>
                </a:lnTo>
              </a:path>
            </a:pathLst>
          </a:custGeom>
          <a:ln w="140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object 17"/>
          <p:cNvSpPr/>
          <p:nvPr/>
        </p:nvSpPr>
        <p:spPr>
          <a:xfrm>
            <a:off x="3935738" y="6402322"/>
            <a:ext cx="193040" cy="79375"/>
          </a:xfrm>
          <a:custGeom>
            <a:avLst/>
            <a:gdLst/>
            <a:ahLst/>
            <a:cxnLst/>
            <a:rect l="l" t="t" r="r" b="b"/>
            <a:pathLst>
              <a:path w="193039" h="79375">
                <a:moveTo>
                  <a:pt x="0" y="0"/>
                </a:moveTo>
                <a:lnTo>
                  <a:pt x="192466" y="79116"/>
                </a:lnTo>
              </a:path>
            </a:pathLst>
          </a:custGeom>
          <a:ln w="129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object 18"/>
          <p:cNvSpPr/>
          <p:nvPr/>
        </p:nvSpPr>
        <p:spPr>
          <a:xfrm>
            <a:off x="4128204" y="6481438"/>
            <a:ext cx="206375" cy="29209"/>
          </a:xfrm>
          <a:custGeom>
            <a:avLst/>
            <a:gdLst/>
            <a:ahLst/>
            <a:cxnLst/>
            <a:rect l="l" t="t" r="r" b="b"/>
            <a:pathLst>
              <a:path w="206375" h="29209">
                <a:moveTo>
                  <a:pt x="0" y="0"/>
                </a:moveTo>
                <a:lnTo>
                  <a:pt x="206052" y="28721"/>
                </a:lnTo>
              </a:path>
            </a:pathLst>
          </a:custGeom>
          <a:ln w="121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object 19"/>
          <p:cNvSpPr/>
          <p:nvPr/>
        </p:nvSpPr>
        <p:spPr>
          <a:xfrm>
            <a:off x="4334257" y="6481438"/>
            <a:ext cx="212090" cy="29209"/>
          </a:xfrm>
          <a:custGeom>
            <a:avLst/>
            <a:gdLst/>
            <a:ahLst/>
            <a:cxnLst/>
            <a:rect l="l" t="t" r="r" b="b"/>
            <a:pathLst>
              <a:path w="212089" h="29209">
                <a:moveTo>
                  <a:pt x="0" y="28721"/>
                </a:moveTo>
                <a:lnTo>
                  <a:pt x="212091" y="0"/>
                </a:lnTo>
              </a:path>
            </a:pathLst>
          </a:custGeom>
          <a:ln w="1210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object 20"/>
          <p:cNvSpPr/>
          <p:nvPr/>
        </p:nvSpPr>
        <p:spPr>
          <a:xfrm>
            <a:off x="4546348" y="6407149"/>
            <a:ext cx="187325" cy="74295"/>
          </a:xfrm>
          <a:custGeom>
            <a:avLst/>
            <a:gdLst/>
            <a:ahLst/>
            <a:cxnLst/>
            <a:rect l="l" t="t" r="r" b="b"/>
            <a:pathLst>
              <a:path w="187325" h="74295">
                <a:moveTo>
                  <a:pt x="0" y="74289"/>
                </a:moveTo>
                <a:lnTo>
                  <a:pt x="187183" y="0"/>
                </a:lnTo>
              </a:path>
            </a:pathLst>
          </a:custGeom>
          <a:ln w="129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object 34"/>
          <p:cNvSpPr/>
          <p:nvPr/>
        </p:nvSpPr>
        <p:spPr>
          <a:xfrm>
            <a:off x="4338031" y="922682"/>
            <a:ext cx="0" cy="5588000"/>
          </a:xfrm>
          <a:custGeom>
            <a:avLst/>
            <a:gdLst/>
            <a:ahLst/>
            <a:cxnLst/>
            <a:rect l="l" t="t" r="r" b="b"/>
            <a:pathLst>
              <a:path h="5588000">
                <a:moveTo>
                  <a:pt x="0" y="5587477"/>
                </a:moveTo>
                <a:lnTo>
                  <a:pt x="0" y="0"/>
                </a:lnTo>
              </a:path>
            </a:pathLst>
          </a:custGeom>
          <a:ln w="39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object 35"/>
          <p:cNvSpPr/>
          <p:nvPr/>
        </p:nvSpPr>
        <p:spPr>
          <a:xfrm>
            <a:off x="4293500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5" name="object 36"/>
          <p:cNvSpPr/>
          <p:nvPr/>
        </p:nvSpPr>
        <p:spPr>
          <a:xfrm>
            <a:off x="4293500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object 37"/>
          <p:cNvSpPr/>
          <p:nvPr/>
        </p:nvSpPr>
        <p:spPr>
          <a:xfrm>
            <a:off x="4293500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object 38"/>
          <p:cNvSpPr/>
          <p:nvPr/>
        </p:nvSpPr>
        <p:spPr>
          <a:xfrm>
            <a:off x="4293500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object 39"/>
          <p:cNvSpPr/>
          <p:nvPr/>
        </p:nvSpPr>
        <p:spPr>
          <a:xfrm>
            <a:off x="4293500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object 40"/>
          <p:cNvSpPr/>
          <p:nvPr/>
        </p:nvSpPr>
        <p:spPr>
          <a:xfrm>
            <a:off x="4293500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object 41"/>
          <p:cNvSpPr/>
          <p:nvPr/>
        </p:nvSpPr>
        <p:spPr>
          <a:xfrm>
            <a:off x="4293500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object 42"/>
          <p:cNvSpPr/>
          <p:nvPr/>
        </p:nvSpPr>
        <p:spPr>
          <a:xfrm>
            <a:off x="4293500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object 43"/>
          <p:cNvSpPr/>
          <p:nvPr/>
        </p:nvSpPr>
        <p:spPr>
          <a:xfrm>
            <a:off x="4293500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object 44"/>
          <p:cNvSpPr/>
          <p:nvPr/>
        </p:nvSpPr>
        <p:spPr>
          <a:xfrm>
            <a:off x="4293500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object 52"/>
          <p:cNvSpPr txBox="1"/>
          <p:nvPr/>
        </p:nvSpPr>
        <p:spPr>
          <a:xfrm>
            <a:off x="4048330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spcBef>
                <a:spcPts val="18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8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5" name="object 53"/>
          <p:cNvSpPr txBox="1"/>
          <p:nvPr/>
        </p:nvSpPr>
        <p:spPr>
          <a:xfrm>
            <a:off x="4048330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6" name="object 57"/>
          <p:cNvSpPr txBox="1">
            <a:spLocks/>
          </p:cNvSpPr>
          <p:nvPr/>
        </p:nvSpPr>
        <p:spPr>
          <a:xfrm>
            <a:off x="31305" y="40714"/>
            <a:ext cx="33248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38100">
              <a:spcBef>
                <a:spcPts val="130"/>
              </a:spcBef>
            </a:pPr>
            <a:r>
              <a:rPr lang="en-US" sz="2900" i="1" kern="0" spc="65" dirty="0" err="1">
                <a:latin typeface="Cambria"/>
                <a:cs typeface="Cambria"/>
              </a:rPr>
              <a:t>x</a:t>
            </a:r>
            <a:r>
              <a:rPr lang="en-US" sz="2475" i="1" kern="0" spc="97" baseline="-35353" dirty="0" err="1">
                <a:latin typeface="Cambria"/>
                <a:cs typeface="Cambria"/>
              </a:rPr>
              <a:t>k</a:t>
            </a:r>
            <a:r>
              <a:rPr lang="en-US" sz="2475" i="1" kern="0" spc="97" baseline="-35353" dirty="0">
                <a:latin typeface="Cambria"/>
                <a:cs typeface="Cambria"/>
              </a:rPr>
              <a:t> </a:t>
            </a:r>
            <a:r>
              <a:rPr lang="en-US" sz="2900" kern="0" spc="5" dirty="0">
                <a:latin typeface="Symbol"/>
                <a:cs typeface="Symbol"/>
              </a:rPr>
              <a:t></a:t>
            </a:r>
            <a:r>
              <a:rPr lang="en-US" sz="2900" kern="0" spc="5" dirty="0">
                <a:latin typeface="Times New Roman"/>
                <a:cs typeface="Times New Roman"/>
              </a:rPr>
              <a:t> </a:t>
            </a:r>
            <a:r>
              <a:rPr lang="en-US" sz="2900" i="1" kern="0" spc="50" dirty="0">
                <a:latin typeface="Cambria"/>
                <a:cs typeface="Cambria"/>
              </a:rPr>
              <a:t>x</a:t>
            </a:r>
            <a:r>
              <a:rPr lang="en-US" sz="2475" i="1" kern="0" spc="75" baseline="-35353" dirty="0">
                <a:latin typeface="Cambria"/>
                <a:cs typeface="Cambria"/>
              </a:rPr>
              <a:t>k</a:t>
            </a:r>
            <a:r>
              <a:rPr lang="en-US" sz="2475" kern="0" spc="75" baseline="-35353" dirty="0">
                <a:latin typeface="Symbol"/>
                <a:cs typeface="Symbol"/>
              </a:rPr>
              <a:t></a:t>
            </a:r>
            <a:r>
              <a:rPr lang="en-US" sz="2475" kern="0" spc="75" baseline="-35353" dirty="0">
                <a:latin typeface="Cambria"/>
                <a:cs typeface="Cambria"/>
              </a:rPr>
              <a:t>1 </a:t>
            </a:r>
            <a:r>
              <a:rPr lang="en-US" sz="2900" kern="0" spc="5" dirty="0">
                <a:latin typeface="Symbol"/>
                <a:cs typeface="Symbol"/>
              </a:rPr>
              <a:t></a:t>
            </a:r>
            <a:r>
              <a:rPr lang="en-US" sz="2900" kern="0" spc="-395" dirty="0">
                <a:latin typeface="Times New Roman"/>
                <a:cs typeface="Times New Roman"/>
              </a:rPr>
              <a:t> </a:t>
            </a:r>
            <a:r>
              <a:rPr lang="en-US" sz="2950" i="1" kern="0" spc="50" dirty="0">
                <a:latin typeface="Symbol"/>
                <a:cs typeface="Symbol"/>
              </a:rPr>
              <a:t></a:t>
            </a:r>
            <a:r>
              <a:rPr lang="en-US" sz="2900" kern="0" spc="50" dirty="0">
                <a:latin typeface="Symbol"/>
                <a:cs typeface="Symbol"/>
              </a:rPr>
              <a:t></a:t>
            </a:r>
            <a:r>
              <a:rPr lang="en-US" sz="2475" i="1" kern="0" spc="75" baseline="-35353" dirty="0">
                <a:latin typeface="Cambria"/>
                <a:cs typeface="Cambria"/>
              </a:rPr>
              <a:t>x </a:t>
            </a:r>
            <a:r>
              <a:rPr lang="en-US" sz="2900" i="1" kern="0" spc="95" dirty="0">
                <a:latin typeface="Cambria"/>
                <a:cs typeface="Cambria"/>
              </a:rPr>
              <a:t>F</a:t>
            </a:r>
            <a:r>
              <a:rPr lang="en-US" sz="2900" kern="0" spc="95" dirty="0">
                <a:latin typeface="Cambria"/>
                <a:cs typeface="Cambria"/>
              </a:rPr>
              <a:t>(</a:t>
            </a:r>
            <a:r>
              <a:rPr lang="en-US" sz="2900" i="1" kern="0" spc="95" dirty="0">
                <a:latin typeface="Cambria"/>
                <a:cs typeface="Cambria"/>
              </a:rPr>
              <a:t>x</a:t>
            </a:r>
            <a:r>
              <a:rPr lang="en-US" sz="2475" i="1" kern="0" spc="142" baseline="-35353" dirty="0">
                <a:latin typeface="Cambria"/>
                <a:cs typeface="Cambria"/>
              </a:rPr>
              <a:t>k</a:t>
            </a:r>
            <a:r>
              <a:rPr lang="en-US" sz="2475" kern="0" spc="142" baseline="-35353" dirty="0">
                <a:latin typeface="Symbol"/>
                <a:cs typeface="Symbol"/>
              </a:rPr>
              <a:t></a:t>
            </a:r>
            <a:r>
              <a:rPr lang="en-US" sz="2475" kern="0" spc="142" baseline="-35353" dirty="0">
                <a:latin typeface="Cambria"/>
                <a:cs typeface="Cambria"/>
              </a:rPr>
              <a:t>1 </a:t>
            </a:r>
            <a:r>
              <a:rPr lang="en-US" sz="2900" kern="0" spc="5" dirty="0">
                <a:latin typeface="Cambria"/>
                <a:cs typeface="Cambria"/>
              </a:rPr>
              <a:t>)</a:t>
            </a:r>
            <a:endParaRPr lang="en-US" sz="2900" kern="0" dirty="0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bject 58"/>
              <p:cNvSpPr txBox="1">
                <a:spLocks/>
              </p:cNvSpPr>
              <p:nvPr/>
            </p:nvSpPr>
            <p:spPr>
              <a:xfrm>
                <a:off x="5682399" y="526017"/>
                <a:ext cx="3651651" cy="1335622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>
                <a:lvl1pPr>
                  <a:defRPr sz="3300" b="0" i="0">
                    <a:solidFill>
                      <a:schemeClr val="tx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ar-AE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=</a:t>
                </a:r>
                <a:r>
                  <a:rPr lang="en-US" altLang="zh-CN" sz="2800" kern="0" dirty="0">
                    <a:solidFill>
                      <a:prstClr val="black"/>
                    </a:solidFill>
                    <a:latin typeface="Tahoma"/>
                    <a:ea typeface="等线 Light" panose="02010600030101010101" pitchFamily="2" charset="-122"/>
                    <a:cs typeface="Tahoma"/>
                  </a:rPr>
                  <a:t>1</a:t>
                </a:r>
                <a:r>
                  <a:rPr kumimoji="0" lang="zh-CN" altLang="ar-AE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zh-CN" altLang="ar-AE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𝛼</m:t>
                    </m:r>
                    <m:r>
                      <a:rPr kumimoji="0" lang="ar-AE" altLang="zh-CN" sz="2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=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1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.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5</m:t>
                    </m:r>
                  </m:oMath>
                </a14:m>
                <a:endPara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j-ea"/>
                  <a:cs typeface="Tahoma"/>
                </a:endParaRPr>
              </a:p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:endParaRPr kumimoji="0" lang="ar-AE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j-ea"/>
                  <a:cs typeface="Tahoma"/>
                </a:endParaRPr>
              </a:p>
            </p:txBody>
          </p:sp>
        </mc:Choice>
        <mc:Fallback xmlns="">
          <p:sp>
            <p:nvSpPr>
              <p:cNvPr id="77" name="object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99" y="526017"/>
                <a:ext cx="3651651" cy="1335622"/>
              </a:xfrm>
              <a:prstGeom prst="rect">
                <a:avLst/>
              </a:prstGeom>
              <a:blipFill>
                <a:blip r:embed="rId5"/>
                <a:stretch>
                  <a:fillRect t="-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5455451" y="2099056"/>
                <a:ext cx="4537197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             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𝐹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!!!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451" y="2099056"/>
                <a:ext cx="4537197" cy="861774"/>
              </a:xfrm>
              <a:prstGeom prst="rect">
                <a:avLst/>
              </a:prstGeom>
              <a:blipFill>
                <a:blip r:embed="rId6"/>
                <a:stretch>
                  <a:fillRect b="-24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7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8630853" cy="585111"/>
          </a:xfrm>
        </p:spPr>
        <p:txBody>
          <a:bodyPr/>
          <a:lstStyle/>
          <a:p>
            <a:r>
              <a:rPr lang="en-US" altLang="zh-CN" dirty="0"/>
              <a:t>Gradient Descent </a:t>
            </a:r>
            <a:r>
              <a:rPr lang="en-US" altLang="zh-CN" sz="3600" dirty="0"/>
              <a:t>(Iteratively Optimize)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 Rate Matters</a:t>
            </a:r>
          </a:p>
          <a:p>
            <a:endParaRPr lang="en-US" altLang="zh-CN" dirty="0"/>
          </a:p>
          <a:p>
            <a:r>
              <a:rPr lang="en-US" altLang="zh-CN" dirty="0"/>
              <a:t>Starting point matters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Objective function matters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165B6-C36B-4E2B-8CBB-3FA3D877069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2021/3/12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24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00" y="4493537"/>
            <a:ext cx="2495550" cy="73342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A30730-A466-464F-9D77-4B72A878ED0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2021/3/12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25169" y="922682"/>
            <a:ext cx="92075" cy="344170"/>
          </a:xfrm>
          <a:custGeom>
            <a:avLst/>
            <a:gdLst/>
            <a:ahLst/>
            <a:cxnLst/>
            <a:rect l="l" t="t" r="r" b="b"/>
            <a:pathLst>
              <a:path w="92075" h="344169">
                <a:moveTo>
                  <a:pt x="0" y="0"/>
                </a:moveTo>
                <a:lnTo>
                  <a:pt x="91855" y="343690"/>
                </a:lnTo>
              </a:path>
            </a:pathLst>
          </a:custGeom>
          <a:ln w="1828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517025" y="1266372"/>
            <a:ext cx="186055" cy="668020"/>
          </a:xfrm>
          <a:custGeom>
            <a:avLst/>
            <a:gdLst/>
            <a:ahLst/>
            <a:cxnLst/>
            <a:rect l="l" t="t" r="r" b="b"/>
            <a:pathLst>
              <a:path w="186055" h="668019">
                <a:moveTo>
                  <a:pt x="0" y="0"/>
                </a:moveTo>
                <a:lnTo>
                  <a:pt x="185447" y="667589"/>
                </a:lnTo>
              </a:path>
            </a:pathLst>
          </a:custGeom>
          <a:ln w="182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702473" y="1933962"/>
            <a:ext cx="210185" cy="697865"/>
          </a:xfrm>
          <a:custGeom>
            <a:avLst/>
            <a:gdLst/>
            <a:ahLst/>
            <a:cxnLst/>
            <a:rect l="l" t="t" r="r" b="b"/>
            <a:pathLst>
              <a:path w="210185" h="697864">
                <a:moveTo>
                  <a:pt x="0" y="0"/>
                </a:moveTo>
                <a:lnTo>
                  <a:pt x="209902" y="697324"/>
                </a:lnTo>
              </a:path>
            </a:pathLst>
          </a:custGeom>
          <a:ln w="18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12375" y="2631286"/>
            <a:ext cx="208279" cy="643890"/>
          </a:xfrm>
          <a:custGeom>
            <a:avLst/>
            <a:gdLst/>
            <a:ahLst/>
            <a:cxnLst/>
            <a:rect l="l" t="t" r="r" b="b"/>
            <a:pathLst>
              <a:path w="208280" h="643889">
                <a:moveTo>
                  <a:pt x="0" y="0"/>
                </a:moveTo>
                <a:lnTo>
                  <a:pt x="207939" y="643453"/>
                </a:lnTo>
              </a:path>
            </a:pathLst>
          </a:custGeom>
          <a:ln w="1809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2120315" y="3274740"/>
            <a:ext cx="204470" cy="564515"/>
          </a:xfrm>
          <a:custGeom>
            <a:avLst/>
            <a:gdLst/>
            <a:ahLst/>
            <a:cxnLst/>
            <a:rect l="l" t="t" r="r" b="b"/>
            <a:pathLst>
              <a:path w="204469" h="564514">
                <a:moveTo>
                  <a:pt x="0" y="0"/>
                </a:moveTo>
                <a:lnTo>
                  <a:pt x="204241" y="564434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2324556" y="3839174"/>
            <a:ext cx="184150" cy="466725"/>
          </a:xfrm>
          <a:custGeom>
            <a:avLst/>
            <a:gdLst/>
            <a:ahLst/>
            <a:cxnLst/>
            <a:rect l="l" t="t" r="r" b="b"/>
            <a:pathLst>
              <a:path w="184150" h="466725">
                <a:moveTo>
                  <a:pt x="0" y="0"/>
                </a:moveTo>
                <a:lnTo>
                  <a:pt x="183636" y="466105"/>
                </a:lnTo>
              </a:path>
            </a:pathLst>
          </a:custGeom>
          <a:ln w="1782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508193" y="4305280"/>
            <a:ext cx="215900" cy="495300"/>
          </a:xfrm>
          <a:custGeom>
            <a:avLst/>
            <a:gdLst/>
            <a:ahLst/>
            <a:cxnLst/>
            <a:rect l="l" t="t" r="r" b="b"/>
            <a:pathLst>
              <a:path w="215900" h="495300">
                <a:moveTo>
                  <a:pt x="0" y="0"/>
                </a:moveTo>
                <a:lnTo>
                  <a:pt x="215487" y="494923"/>
                </a:lnTo>
              </a:path>
            </a:pathLst>
          </a:custGeom>
          <a:ln w="176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723680" y="4800204"/>
            <a:ext cx="186055" cy="371475"/>
          </a:xfrm>
          <a:custGeom>
            <a:avLst/>
            <a:gdLst/>
            <a:ahLst/>
            <a:cxnLst/>
            <a:rect l="l" t="t" r="r" b="b"/>
            <a:pathLst>
              <a:path w="186055" h="371475">
                <a:moveTo>
                  <a:pt x="0" y="0"/>
                </a:moveTo>
                <a:lnTo>
                  <a:pt x="185447" y="371446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2909128" y="5171650"/>
            <a:ext cx="217804" cy="375285"/>
          </a:xfrm>
          <a:custGeom>
            <a:avLst/>
            <a:gdLst/>
            <a:ahLst/>
            <a:cxnLst/>
            <a:rect l="l" t="t" r="r" b="b"/>
            <a:pathLst>
              <a:path w="217805" h="375285">
                <a:moveTo>
                  <a:pt x="0" y="0"/>
                </a:moveTo>
                <a:lnTo>
                  <a:pt x="217374" y="375114"/>
                </a:lnTo>
              </a:path>
            </a:pathLst>
          </a:custGeom>
          <a:ln w="170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126502" y="5546765"/>
            <a:ext cx="189230" cy="278130"/>
          </a:xfrm>
          <a:custGeom>
            <a:avLst/>
            <a:gdLst/>
            <a:ahLst/>
            <a:cxnLst/>
            <a:rect l="l" t="t" r="r" b="b"/>
            <a:pathLst>
              <a:path w="189229" h="278129">
                <a:moveTo>
                  <a:pt x="0" y="0"/>
                </a:moveTo>
                <a:lnTo>
                  <a:pt x="189221" y="277993"/>
                </a:lnTo>
              </a:path>
            </a:pathLst>
          </a:custGeom>
          <a:ln w="1659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315724" y="5824758"/>
            <a:ext cx="210185" cy="254635"/>
          </a:xfrm>
          <a:custGeom>
            <a:avLst/>
            <a:gdLst/>
            <a:ahLst/>
            <a:cxnLst/>
            <a:rect l="l" t="t" r="r" b="b"/>
            <a:pathLst>
              <a:path w="210185" h="254635">
                <a:moveTo>
                  <a:pt x="0" y="0"/>
                </a:moveTo>
                <a:lnTo>
                  <a:pt x="209902" y="254050"/>
                </a:lnTo>
              </a:path>
            </a:pathLst>
          </a:custGeom>
          <a:ln w="1599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525626" y="6078809"/>
            <a:ext cx="199390" cy="186055"/>
          </a:xfrm>
          <a:custGeom>
            <a:avLst/>
            <a:gdLst/>
            <a:ahLst/>
            <a:cxnLst/>
            <a:rect l="l" t="t" r="r" b="b"/>
            <a:pathLst>
              <a:path w="199389" h="186054">
                <a:moveTo>
                  <a:pt x="0" y="0"/>
                </a:moveTo>
                <a:lnTo>
                  <a:pt x="198882" y="185698"/>
                </a:lnTo>
              </a:path>
            </a:pathLst>
          </a:custGeom>
          <a:ln w="1512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724509" y="6264508"/>
            <a:ext cx="206375" cy="138430"/>
          </a:xfrm>
          <a:custGeom>
            <a:avLst/>
            <a:gdLst/>
            <a:ahLst/>
            <a:cxnLst/>
            <a:rect l="l" t="t" r="r" b="b"/>
            <a:pathLst>
              <a:path w="206375" h="138429">
                <a:moveTo>
                  <a:pt x="0" y="0"/>
                </a:moveTo>
                <a:lnTo>
                  <a:pt x="206052" y="137814"/>
                </a:lnTo>
              </a:path>
            </a:pathLst>
          </a:custGeom>
          <a:ln w="140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3930562" y="6402322"/>
            <a:ext cx="193040" cy="79375"/>
          </a:xfrm>
          <a:custGeom>
            <a:avLst/>
            <a:gdLst/>
            <a:ahLst/>
            <a:cxnLst/>
            <a:rect l="l" t="t" r="r" b="b"/>
            <a:pathLst>
              <a:path w="193039" h="79375">
                <a:moveTo>
                  <a:pt x="0" y="0"/>
                </a:moveTo>
                <a:lnTo>
                  <a:pt x="192466" y="79116"/>
                </a:lnTo>
              </a:path>
            </a:pathLst>
          </a:custGeom>
          <a:ln w="129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4123028" y="6481438"/>
            <a:ext cx="206375" cy="29209"/>
          </a:xfrm>
          <a:custGeom>
            <a:avLst/>
            <a:gdLst/>
            <a:ahLst/>
            <a:cxnLst/>
            <a:rect l="l" t="t" r="r" b="b"/>
            <a:pathLst>
              <a:path w="206375" h="29209">
                <a:moveTo>
                  <a:pt x="0" y="0"/>
                </a:moveTo>
                <a:lnTo>
                  <a:pt x="206052" y="28721"/>
                </a:lnTo>
              </a:path>
            </a:pathLst>
          </a:custGeom>
          <a:ln w="121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4329081" y="6481438"/>
            <a:ext cx="212090" cy="29209"/>
          </a:xfrm>
          <a:custGeom>
            <a:avLst/>
            <a:gdLst/>
            <a:ahLst/>
            <a:cxnLst/>
            <a:rect l="l" t="t" r="r" b="b"/>
            <a:pathLst>
              <a:path w="212089" h="29209">
                <a:moveTo>
                  <a:pt x="0" y="28721"/>
                </a:moveTo>
                <a:lnTo>
                  <a:pt x="212091" y="0"/>
                </a:lnTo>
              </a:path>
            </a:pathLst>
          </a:custGeom>
          <a:ln w="1210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4541172" y="6407149"/>
            <a:ext cx="187325" cy="74295"/>
          </a:xfrm>
          <a:custGeom>
            <a:avLst/>
            <a:gdLst/>
            <a:ahLst/>
            <a:cxnLst/>
            <a:rect l="l" t="t" r="r" b="b"/>
            <a:pathLst>
              <a:path w="187325" h="74295">
                <a:moveTo>
                  <a:pt x="0" y="74289"/>
                </a:moveTo>
                <a:lnTo>
                  <a:pt x="187183" y="0"/>
                </a:lnTo>
              </a:path>
            </a:pathLst>
          </a:custGeom>
          <a:ln w="129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4728356" y="6274114"/>
            <a:ext cx="201295" cy="133350"/>
          </a:xfrm>
          <a:custGeom>
            <a:avLst/>
            <a:gdLst/>
            <a:ahLst/>
            <a:cxnLst/>
            <a:rect l="l" t="t" r="r" b="b"/>
            <a:pathLst>
              <a:path w="201295" h="133350">
                <a:moveTo>
                  <a:pt x="0" y="133035"/>
                </a:moveTo>
                <a:lnTo>
                  <a:pt x="200769" y="0"/>
                </a:lnTo>
              </a:path>
            </a:pathLst>
          </a:custGeom>
          <a:ln w="140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929125" y="6082381"/>
            <a:ext cx="207645" cy="191770"/>
          </a:xfrm>
          <a:custGeom>
            <a:avLst/>
            <a:gdLst/>
            <a:ahLst/>
            <a:cxnLst/>
            <a:rect l="l" t="t" r="r" b="b"/>
            <a:pathLst>
              <a:path w="207645" h="191770">
                <a:moveTo>
                  <a:pt x="0" y="191732"/>
                </a:moveTo>
                <a:lnTo>
                  <a:pt x="207562" y="0"/>
                </a:lnTo>
              </a:path>
            </a:pathLst>
          </a:custGeom>
          <a:ln w="150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5136688" y="5839143"/>
            <a:ext cx="205104" cy="243840"/>
          </a:xfrm>
          <a:custGeom>
            <a:avLst/>
            <a:gdLst/>
            <a:ahLst/>
            <a:cxnLst/>
            <a:rect l="l" t="t" r="r" b="b"/>
            <a:pathLst>
              <a:path w="205104" h="243839">
                <a:moveTo>
                  <a:pt x="0" y="243238"/>
                </a:moveTo>
                <a:lnTo>
                  <a:pt x="204543" y="0"/>
                </a:lnTo>
              </a:path>
            </a:pathLst>
          </a:custGeom>
          <a:ln w="159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bject 24"/>
          <p:cNvSpPr/>
          <p:nvPr/>
        </p:nvSpPr>
        <p:spPr>
          <a:xfrm>
            <a:off x="5341231" y="5552750"/>
            <a:ext cx="194945" cy="287020"/>
          </a:xfrm>
          <a:custGeom>
            <a:avLst/>
            <a:gdLst/>
            <a:ahLst/>
            <a:cxnLst/>
            <a:rect l="l" t="t" r="r" b="b"/>
            <a:pathLst>
              <a:path w="194945" h="287020">
                <a:moveTo>
                  <a:pt x="0" y="286392"/>
                </a:moveTo>
                <a:lnTo>
                  <a:pt x="194731" y="0"/>
                </a:lnTo>
              </a:path>
            </a:pathLst>
          </a:custGeom>
          <a:ln w="166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5535963" y="5175270"/>
            <a:ext cx="215900" cy="377825"/>
          </a:xfrm>
          <a:custGeom>
            <a:avLst/>
            <a:gdLst/>
            <a:ahLst/>
            <a:cxnLst/>
            <a:rect l="l" t="t" r="r" b="b"/>
            <a:pathLst>
              <a:path w="215900" h="377825">
                <a:moveTo>
                  <a:pt x="0" y="377480"/>
                </a:moveTo>
                <a:lnTo>
                  <a:pt x="215864" y="0"/>
                </a:lnTo>
              </a:path>
            </a:pathLst>
          </a:custGeom>
          <a:ln w="170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5751827" y="4782247"/>
            <a:ext cx="196850" cy="393065"/>
          </a:xfrm>
          <a:custGeom>
            <a:avLst/>
            <a:gdLst/>
            <a:ahLst/>
            <a:cxnLst/>
            <a:rect l="l" t="t" r="r" b="b"/>
            <a:pathLst>
              <a:path w="196850" h="393064">
                <a:moveTo>
                  <a:pt x="0" y="393023"/>
                </a:moveTo>
                <a:lnTo>
                  <a:pt x="196240" y="0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5948069" y="4305280"/>
            <a:ext cx="210185" cy="477520"/>
          </a:xfrm>
          <a:custGeom>
            <a:avLst/>
            <a:gdLst/>
            <a:ahLst/>
            <a:cxnLst/>
            <a:rect l="l" t="t" r="r" b="b"/>
            <a:pathLst>
              <a:path w="210185" h="477520">
                <a:moveTo>
                  <a:pt x="0" y="476966"/>
                </a:moveTo>
                <a:lnTo>
                  <a:pt x="209826" y="0"/>
                </a:lnTo>
              </a:path>
            </a:pathLst>
          </a:custGeom>
          <a:ln w="1764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bject 28"/>
          <p:cNvSpPr/>
          <p:nvPr/>
        </p:nvSpPr>
        <p:spPr>
          <a:xfrm>
            <a:off x="6157895" y="3823583"/>
            <a:ext cx="189865" cy="481965"/>
          </a:xfrm>
          <a:custGeom>
            <a:avLst/>
            <a:gdLst/>
            <a:ahLst/>
            <a:cxnLst/>
            <a:rect l="l" t="t" r="r" b="b"/>
            <a:pathLst>
              <a:path w="189864" h="481964">
                <a:moveTo>
                  <a:pt x="0" y="481697"/>
                </a:moveTo>
                <a:lnTo>
                  <a:pt x="189447" y="0"/>
                </a:lnTo>
              </a:path>
            </a:pathLst>
          </a:custGeom>
          <a:ln w="1783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bject 29"/>
          <p:cNvSpPr/>
          <p:nvPr/>
        </p:nvSpPr>
        <p:spPr>
          <a:xfrm>
            <a:off x="6347343" y="3243605"/>
            <a:ext cx="210185" cy="580390"/>
          </a:xfrm>
          <a:custGeom>
            <a:avLst/>
            <a:gdLst/>
            <a:ahLst/>
            <a:cxnLst/>
            <a:rect l="l" t="t" r="r" b="b"/>
            <a:pathLst>
              <a:path w="210184" h="580389">
                <a:moveTo>
                  <a:pt x="0" y="579977"/>
                </a:moveTo>
                <a:lnTo>
                  <a:pt x="209826" y="0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6557170" y="2643258"/>
            <a:ext cx="193675" cy="600710"/>
          </a:xfrm>
          <a:custGeom>
            <a:avLst/>
            <a:gdLst/>
            <a:ahLst/>
            <a:cxnLst/>
            <a:rect l="l" t="t" r="r" b="b"/>
            <a:pathLst>
              <a:path w="193675" h="600710">
                <a:moveTo>
                  <a:pt x="0" y="600347"/>
                </a:moveTo>
                <a:lnTo>
                  <a:pt x="193221" y="0"/>
                </a:lnTo>
              </a:path>
            </a:pathLst>
          </a:custGeom>
          <a:ln w="1810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6750391" y="1964855"/>
            <a:ext cx="206375" cy="678815"/>
          </a:xfrm>
          <a:custGeom>
            <a:avLst/>
            <a:gdLst/>
            <a:ahLst/>
            <a:cxnLst/>
            <a:rect l="l" t="t" r="r" b="b"/>
            <a:pathLst>
              <a:path w="206375" h="678814">
                <a:moveTo>
                  <a:pt x="0" y="678402"/>
                </a:moveTo>
                <a:lnTo>
                  <a:pt x="206052" y="0"/>
                </a:lnTo>
              </a:path>
            </a:pathLst>
          </a:custGeom>
          <a:ln w="1816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6956445" y="1247064"/>
            <a:ext cx="198755" cy="718185"/>
          </a:xfrm>
          <a:custGeom>
            <a:avLst/>
            <a:gdLst/>
            <a:ahLst/>
            <a:cxnLst/>
            <a:rect l="l" t="t" r="r" b="b"/>
            <a:pathLst>
              <a:path w="198754" h="718185">
                <a:moveTo>
                  <a:pt x="0" y="717791"/>
                </a:moveTo>
                <a:lnTo>
                  <a:pt x="198505" y="0"/>
                </a:lnTo>
              </a:path>
            </a:pathLst>
          </a:custGeom>
          <a:ln w="182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bject 33"/>
          <p:cNvSpPr/>
          <p:nvPr/>
        </p:nvSpPr>
        <p:spPr>
          <a:xfrm>
            <a:off x="7154950" y="922682"/>
            <a:ext cx="85090" cy="324485"/>
          </a:xfrm>
          <a:custGeom>
            <a:avLst/>
            <a:gdLst/>
            <a:ahLst/>
            <a:cxnLst/>
            <a:rect l="l" t="t" r="r" b="b"/>
            <a:pathLst>
              <a:path w="85090" h="324484">
                <a:moveTo>
                  <a:pt x="0" y="324381"/>
                </a:moveTo>
                <a:lnTo>
                  <a:pt x="84534" y="0"/>
                </a:lnTo>
              </a:path>
            </a:pathLst>
          </a:custGeom>
          <a:ln w="1830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bject 34"/>
          <p:cNvSpPr/>
          <p:nvPr/>
        </p:nvSpPr>
        <p:spPr>
          <a:xfrm>
            <a:off x="4332855" y="922682"/>
            <a:ext cx="0" cy="5588000"/>
          </a:xfrm>
          <a:custGeom>
            <a:avLst/>
            <a:gdLst/>
            <a:ahLst/>
            <a:cxnLst/>
            <a:rect l="l" t="t" r="r" b="b"/>
            <a:pathLst>
              <a:path h="5588000">
                <a:moveTo>
                  <a:pt x="0" y="5587477"/>
                </a:moveTo>
                <a:lnTo>
                  <a:pt x="0" y="0"/>
                </a:lnTo>
              </a:path>
            </a:pathLst>
          </a:custGeom>
          <a:ln w="39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bject 35"/>
          <p:cNvSpPr/>
          <p:nvPr/>
        </p:nvSpPr>
        <p:spPr>
          <a:xfrm>
            <a:off x="4288324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4288324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bject 37"/>
          <p:cNvSpPr/>
          <p:nvPr/>
        </p:nvSpPr>
        <p:spPr>
          <a:xfrm>
            <a:off x="4288324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38"/>
          <p:cNvSpPr/>
          <p:nvPr/>
        </p:nvSpPr>
        <p:spPr>
          <a:xfrm>
            <a:off x="4288324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39"/>
          <p:cNvSpPr/>
          <p:nvPr/>
        </p:nvSpPr>
        <p:spPr>
          <a:xfrm>
            <a:off x="4288324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40"/>
          <p:cNvSpPr/>
          <p:nvPr/>
        </p:nvSpPr>
        <p:spPr>
          <a:xfrm>
            <a:off x="4288324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ject 41"/>
          <p:cNvSpPr/>
          <p:nvPr/>
        </p:nvSpPr>
        <p:spPr>
          <a:xfrm>
            <a:off x="4288324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bject 42"/>
          <p:cNvSpPr/>
          <p:nvPr/>
        </p:nvSpPr>
        <p:spPr>
          <a:xfrm>
            <a:off x="4288324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bject 43"/>
          <p:cNvSpPr/>
          <p:nvPr/>
        </p:nvSpPr>
        <p:spPr>
          <a:xfrm>
            <a:off x="4288324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bject 44"/>
          <p:cNvSpPr/>
          <p:nvPr/>
        </p:nvSpPr>
        <p:spPr>
          <a:xfrm>
            <a:off x="4288324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bject 45"/>
          <p:cNvSpPr/>
          <p:nvPr/>
        </p:nvSpPr>
        <p:spPr>
          <a:xfrm>
            <a:off x="1425169" y="4648005"/>
            <a:ext cx="5814695" cy="0"/>
          </a:xfrm>
          <a:custGeom>
            <a:avLst/>
            <a:gdLst/>
            <a:ahLst/>
            <a:cxnLst/>
            <a:rect l="l" t="t" r="r" b="b"/>
            <a:pathLst>
              <a:path w="5814695">
                <a:moveTo>
                  <a:pt x="0" y="0"/>
                </a:moveTo>
                <a:lnTo>
                  <a:pt x="5814314" y="0"/>
                </a:lnTo>
              </a:path>
            </a:pathLst>
          </a:custGeom>
          <a:ln w="25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bject 46"/>
          <p:cNvSpPr/>
          <p:nvPr/>
        </p:nvSpPr>
        <p:spPr>
          <a:xfrm>
            <a:off x="1425169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bject 47"/>
          <p:cNvSpPr/>
          <p:nvPr/>
        </p:nvSpPr>
        <p:spPr>
          <a:xfrm>
            <a:off x="2395807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bject 48"/>
          <p:cNvSpPr/>
          <p:nvPr/>
        </p:nvSpPr>
        <p:spPr>
          <a:xfrm>
            <a:off x="3364482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bject 49"/>
          <p:cNvSpPr/>
          <p:nvPr/>
        </p:nvSpPr>
        <p:spPr>
          <a:xfrm>
            <a:off x="5301983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bject 50"/>
          <p:cNvSpPr/>
          <p:nvPr/>
        </p:nvSpPr>
        <p:spPr>
          <a:xfrm>
            <a:off x="6270356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43154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43154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19550" y="4646084"/>
            <a:ext cx="23806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  <a:tab pos="1951355" algn="l"/>
              </a:tabLst>
              <a:defRPr/>
            </a:pPr>
            <a:r>
              <a:rPr kumimoji="0" sz="26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</a:t>
            </a: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26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</a:t>
            </a: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2600" b="0" i="0" u="none" strike="noStrike" kern="1200" cap="none" spc="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-1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6" name="object 57"/>
          <p:cNvSpPr txBox="1">
            <a:spLocks/>
          </p:cNvSpPr>
          <p:nvPr/>
        </p:nvSpPr>
        <p:spPr>
          <a:xfrm>
            <a:off x="31305" y="40714"/>
            <a:ext cx="33248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1" u="none" strike="noStrike" kern="0" cap="none" spc="6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97" normalizeH="0" baseline="-35353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1" u="none" strike="noStrike" kern="0" cap="none" spc="97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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900" b="0" i="1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0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475" b="0" i="0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1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900" b="0" i="0" u="none" strike="noStrike" kern="0" cap="none" spc="-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950" b="0" i="1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</a:t>
            </a:r>
            <a:r>
              <a:rPr kumimoji="0" lang="en-US" sz="2900" b="0" i="0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</a:t>
            </a:r>
            <a:r>
              <a:rPr kumimoji="0" lang="en-US" sz="2475" b="0" i="1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 </a:t>
            </a:r>
            <a:r>
              <a:rPr kumimoji="0" lang="en-US" sz="2900" b="0" i="1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F</a:t>
            </a:r>
            <a:r>
              <a:rPr kumimoji="0" lang="en-US" sz="2900" b="0" i="0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(</a:t>
            </a:r>
            <a:r>
              <a:rPr kumimoji="0" lang="en-US" sz="2900" b="0" i="1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0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475" b="0" i="0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1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)</a:t>
            </a: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j-e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8"/>
              <p:cNvSpPr txBox="1">
                <a:spLocks/>
              </p:cNvSpPr>
              <p:nvPr/>
            </p:nvSpPr>
            <p:spPr>
              <a:xfrm>
                <a:off x="5682399" y="526017"/>
                <a:ext cx="3651651" cy="448200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>
                <a:lvl1pPr>
                  <a:defRPr sz="3300" b="0" i="0">
                    <a:solidFill>
                      <a:schemeClr val="tx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ar-AE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=</a:t>
                </a:r>
                <a:r>
                  <a:rPr lang="en-US" altLang="zh-CN" sz="2800" kern="0" dirty="0">
                    <a:solidFill>
                      <a:prstClr val="black"/>
                    </a:solidFill>
                    <a:latin typeface="Tahoma"/>
                    <a:ea typeface="等线 Light" panose="02010600030101010101" pitchFamily="2" charset="-122"/>
                    <a:cs typeface="Tahoma"/>
                  </a:rPr>
                  <a:t>-0.6</a:t>
                </a:r>
                <a:r>
                  <a:rPr kumimoji="0" lang="zh-CN" altLang="ar-AE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zh-CN" altLang="ar-AE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𝛼</m:t>
                    </m:r>
                    <m:r>
                      <a:rPr kumimoji="0" lang="ar-AE" altLang="zh-CN" sz="2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=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0</m:t>
                    </m:r>
                  </m:oMath>
                </a14:m>
                <a:r>
                  <a:rPr kumimoji="0" lang="ar-AE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.</a:t>
                </a:r>
                <a:r>
                  <a:rPr lang="en-US" altLang="zh-CN" sz="2800" kern="0" dirty="0">
                    <a:solidFill>
                      <a:prstClr val="black"/>
                    </a:solidFill>
                    <a:latin typeface="Tahoma"/>
                    <a:ea typeface="等线 Light" panose="02010600030101010101" pitchFamily="2" charset="-122"/>
                    <a:cs typeface="Tahoma"/>
                  </a:rPr>
                  <a:t>1</a:t>
                </a:r>
                <a:endParaRPr kumimoji="0" lang="ar-AE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j-ea"/>
                  <a:cs typeface="Tahoma"/>
                </a:endParaRPr>
              </a:p>
            </p:txBody>
          </p:sp>
        </mc:Choice>
        <mc:Fallback xmlns="">
          <p:sp>
            <p:nvSpPr>
              <p:cNvPr id="58" name="object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99" y="526017"/>
                <a:ext cx="3651651" cy="448200"/>
              </a:xfrm>
              <a:prstGeom prst="rect">
                <a:avLst/>
              </a:prstGeom>
              <a:blipFill>
                <a:blip r:embed="rId3"/>
                <a:stretch>
                  <a:fillRect t="-24324" b="-47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50" y="4215153"/>
            <a:ext cx="279414" cy="35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532287" y="2424305"/>
                <a:ext cx="4537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0.48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287" y="2424305"/>
                <a:ext cx="4537197" cy="430887"/>
              </a:xfrm>
              <a:prstGeom prst="rect">
                <a:avLst/>
              </a:prstGeom>
              <a:blipFill>
                <a:blip r:embed="rId6"/>
                <a:stretch>
                  <a:fillRect l="-269" t="-24286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0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8630853" cy="585111"/>
          </a:xfrm>
        </p:spPr>
        <p:txBody>
          <a:bodyPr/>
          <a:lstStyle/>
          <a:p>
            <a:r>
              <a:rPr lang="en-US" altLang="zh-CN" dirty="0"/>
              <a:t>Gradient Descent </a:t>
            </a:r>
            <a:r>
              <a:rPr lang="en-US" altLang="zh-CN" sz="3600" dirty="0"/>
              <a:t>(Iteratively Optimize)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 Rate Matters</a:t>
            </a:r>
          </a:p>
          <a:p>
            <a:endParaRPr lang="en-US" altLang="zh-CN" dirty="0"/>
          </a:p>
          <a:p>
            <a:r>
              <a:rPr lang="en-US" altLang="zh-CN" dirty="0"/>
              <a:t>Starting point matters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/>
              <a:t>Objective function matters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F5D5F6-44AA-4350-83BA-0A4C9CF3AAB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2021/3/12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7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F42A-0BE3-4E2A-9551-6D6D1C376E9E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00" y="4493537"/>
            <a:ext cx="2495550" cy="733425"/>
          </a:xfrm>
          <a:prstGeom prst="rect">
            <a:avLst/>
          </a:prstGeom>
        </p:spPr>
      </p:pic>
      <p:sp>
        <p:nvSpPr>
          <p:cNvPr id="39" name="object 34"/>
          <p:cNvSpPr/>
          <p:nvPr/>
        </p:nvSpPr>
        <p:spPr>
          <a:xfrm>
            <a:off x="4332855" y="922682"/>
            <a:ext cx="0" cy="5588000"/>
          </a:xfrm>
          <a:custGeom>
            <a:avLst/>
            <a:gdLst/>
            <a:ahLst/>
            <a:cxnLst/>
            <a:rect l="l" t="t" r="r" b="b"/>
            <a:pathLst>
              <a:path h="5588000">
                <a:moveTo>
                  <a:pt x="0" y="5587477"/>
                </a:moveTo>
                <a:lnTo>
                  <a:pt x="0" y="0"/>
                </a:lnTo>
              </a:path>
            </a:pathLst>
          </a:custGeom>
          <a:ln w="39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35"/>
          <p:cNvSpPr/>
          <p:nvPr/>
        </p:nvSpPr>
        <p:spPr>
          <a:xfrm>
            <a:off x="4288324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36"/>
          <p:cNvSpPr/>
          <p:nvPr/>
        </p:nvSpPr>
        <p:spPr>
          <a:xfrm>
            <a:off x="4288324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4288324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bject 38"/>
          <p:cNvSpPr/>
          <p:nvPr/>
        </p:nvSpPr>
        <p:spPr>
          <a:xfrm>
            <a:off x="4288324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bject 39"/>
          <p:cNvSpPr/>
          <p:nvPr/>
        </p:nvSpPr>
        <p:spPr>
          <a:xfrm>
            <a:off x="4288324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bject 40"/>
          <p:cNvSpPr/>
          <p:nvPr/>
        </p:nvSpPr>
        <p:spPr>
          <a:xfrm>
            <a:off x="4288324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bject 41"/>
          <p:cNvSpPr/>
          <p:nvPr/>
        </p:nvSpPr>
        <p:spPr>
          <a:xfrm>
            <a:off x="4288324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bject 42"/>
          <p:cNvSpPr/>
          <p:nvPr/>
        </p:nvSpPr>
        <p:spPr>
          <a:xfrm>
            <a:off x="4288324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4288324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bject 44"/>
          <p:cNvSpPr/>
          <p:nvPr/>
        </p:nvSpPr>
        <p:spPr>
          <a:xfrm>
            <a:off x="4288324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bject 45"/>
          <p:cNvSpPr/>
          <p:nvPr/>
        </p:nvSpPr>
        <p:spPr>
          <a:xfrm>
            <a:off x="1425169" y="4648005"/>
            <a:ext cx="5814695" cy="0"/>
          </a:xfrm>
          <a:custGeom>
            <a:avLst/>
            <a:gdLst/>
            <a:ahLst/>
            <a:cxnLst/>
            <a:rect l="l" t="t" r="r" b="b"/>
            <a:pathLst>
              <a:path w="5814695">
                <a:moveTo>
                  <a:pt x="0" y="0"/>
                </a:moveTo>
                <a:lnTo>
                  <a:pt x="5814314" y="0"/>
                </a:lnTo>
              </a:path>
            </a:pathLst>
          </a:custGeom>
          <a:ln w="25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bject 46"/>
          <p:cNvSpPr/>
          <p:nvPr/>
        </p:nvSpPr>
        <p:spPr>
          <a:xfrm>
            <a:off x="1425169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bject 47"/>
          <p:cNvSpPr/>
          <p:nvPr/>
        </p:nvSpPr>
        <p:spPr>
          <a:xfrm>
            <a:off x="2395807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bject 48"/>
          <p:cNvSpPr/>
          <p:nvPr/>
        </p:nvSpPr>
        <p:spPr>
          <a:xfrm>
            <a:off x="3364482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bject 49"/>
          <p:cNvSpPr/>
          <p:nvPr/>
        </p:nvSpPr>
        <p:spPr>
          <a:xfrm>
            <a:off x="5301983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bject 50"/>
          <p:cNvSpPr/>
          <p:nvPr/>
        </p:nvSpPr>
        <p:spPr>
          <a:xfrm>
            <a:off x="6270356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bject 52"/>
          <p:cNvSpPr txBox="1"/>
          <p:nvPr/>
        </p:nvSpPr>
        <p:spPr>
          <a:xfrm>
            <a:off x="4043154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7" name="object 53"/>
          <p:cNvSpPr txBox="1"/>
          <p:nvPr/>
        </p:nvSpPr>
        <p:spPr>
          <a:xfrm>
            <a:off x="4043154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8" name="object 54"/>
          <p:cNvSpPr txBox="1"/>
          <p:nvPr/>
        </p:nvSpPr>
        <p:spPr>
          <a:xfrm>
            <a:off x="1219550" y="4646084"/>
            <a:ext cx="23806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  <a:tab pos="1951355" algn="l"/>
              </a:tabLst>
              <a:defRPr/>
            </a:pPr>
            <a:r>
              <a:rPr kumimoji="0" sz="26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</a:t>
            </a: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26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</a:t>
            </a: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2600" b="0" i="0" u="none" strike="noStrike" kern="1200" cap="none" spc="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-1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950" y="4215153"/>
            <a:ext cx="279414" cy="355618"/>
          </a:xfrm>
          <a:prstGeom prst="rect">
            <a:avLst/>
          </a:prstGeom>
        </p:spPr>
      </p:pic>
      <p:sp>
        <p:nvSpPr>
          <p:cNvPr id="64" name="任意多边形 63"/>
          <p:cNvSpPr/>
          <p:nvPr/>
        </p:nvSpPr>
        <p:spPr>
          <a:xfrm>
            <a:off x="2213811" y="1082842"/>
            <a:ext cx="4174957" cy="3537457"/>
          </a:xfrm>
          <a:custGeom>
            <a:avLst/>
            <a:gdLst>
              <a:gd name="connsiteX0" fmla="*/ 0 w 4174957"/>
              <a:gd name="connsiteY0" fmla="*/ 0 h 3537457"/>
              <a:gd name="connsiteX1" fmla="*/ 2105526 w 4174957"/>
              <a:gd name="connsiteY1" fmla="*/ 3537284 h 3537457"/>
              <a:gd name="connsiteX2" fmla="*/ 4174957 w 4174957"/>
              <a:gd name="connsiteY2" fmla="*/ 120316 h 353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957" h="3537457">
                <a:moveTo>
                  <a:pt x="0" y="0"/>
                </a:moveTo>
                <a:cubicBezTo>
                  <a:pt x="704850" y="1758615"/>
                  <a:pt x="1409700" y="3517231"/>
                  <a:pt x="2105526" y="3537284"/>
                </a:cubicBezTo>
                <a:cubicBezTo>
                  <a:pt x="2801352" y="3557337"/>
                  <a:pt x="3488154" y="1838826"/>
                  <a:pt x="4174957" y="120316"/>
                </a:cubicBezTo>
              </a:path>
            </a:pathLst>
          </a:custGeom>
          <a:noFill/>
          <a:ln w="28575">
            <a:solidFill>
              <a:srgbClr val="21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167063" y="1070811"/>
            <a:ext cx="6256421" cy="3549493"/>
          </a:xfrm>
          <a:custGeom>
            <a:avLst/>
            <a:gdLst>
              <a:gd name="connsiteX0" fmla="*/ 0 w 6256421"/>
              <a:gd name="connsiteY0" fmla="*/ 0 h 3549493"/>
              <a:gd name="connsiteX1" fmla="*/ 3164305 w 6256421"/>
              <a:gd name="connsiteY1" fmla="*/ 3549315 h 3549493"/>
              <a:gd name="connsiteX2" fmla="*/ 6256421 w 6256421"/>
              <a:gd name="connsiteY2" fmla="*/ 156410 h 354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6421" h="3549493">
                <a:moveTo>
                  <a:pt x="0" y="0"/>
                </a:moveTo>
                <a:cubicBezTo>
                  <a:pt x="1060784" y="1761623"/>
                  <a:pt x="2121568" y="3523247"/>
                  <a:pt x="3164305" y="3549315"/>
                </a:cubicBezTo>
                <a:cubicBezTo>
                  <a:pt x="4207042" y="3575383"/>
                  <a:pt x="5763126" y="735931"/>
                  <a:pt x="6256421" y="156410"/>
                </a:cubicBezTo>
              </a:path>
            </a:pathLst>
          </a:custGeom>
          <a:noFill/>
          <a:ln w="28575">
            <a:solidFill>
              <a:srgbClr val="21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object 57"/>
          <p:cNvSpPr txBox="1">
            <a:spLocks/>
          </p:cNvSpPr>
          <p:nvPr/>
        </p:nvSpPr>
        <p:spPr>
          <a:xfrm>
            <a:off x="31305" y="40714"/>
            <a:ext cx="33248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1" u="none" strike="noStrike" kern="0" cap="none" spc="6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97" normalizeH="0" baseline="-35353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1" u="none" strike="noStrike" kern="0" cap="none" spc="97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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900" b="0" i="1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0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475" b="0" i="0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1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900" b="0" i="0" u="none" strike="noStrike" kern="0" cap="none" spc="-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950" b="0" i="1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</a:t>
            </a:r>
            <a:r>
              <a:rPr kumimoji="0" lang="en-US" sz="2900" b="0" i="0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</a:t>
            </a:r>
            <a:r>
              <a:rPr kumimoji="0" lang="en-US" sz="2475" b="0" i="1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 </a:t>
            </a:r>
            <a:r>
              <a:rPr kumimoji="0" lang="en-US" sz="2900" b="0" i="1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F</a:t>
            </a:r>
            <a:r>
              <a:rPr kumimoji="0" lang="en-US" sz="2900" b="0" i="0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(</a:t>
            </a:r>
            <a:r>
              <a:rPr kumimoji="0" lang="en-US" sz="2900" b="0" i="1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0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475" b="0" i="0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1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)</a:t>
            </a: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j-e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123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5878-B214-47F2-B570-F6F01B33737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2021/3/12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0B2E2DB-83E3-447A-9437-2CD552D3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21" y="693438"/>
            <a:ext cx="5605503" cy="5586453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EA17096E-F161-4ABC-857C-EA0D0168DF19}"/>
              </a:ext>
            </a:extLst>
          </p:cNvPr>
          <p:cNvSpPr/>
          <p:nvPr/>
        </p:nvSpPr>
        <p:spPr>
          <a:xfrm>
            <a:off x="1769248" y="693438"/>
            <a:ext cx="817433" cy="1007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BDFF2C2-5081-4FE2-99A4-ABB1747CA5F6}"/>
                  </a:ext>
                </a:extLst>
              </p:cNvPr>
              <p:cNvSpPr/>
              <p:nvPr/>
            </p:nvSpPr>
            <p:spPr>
              <a:xfrm>
                <a:off x="1818676" y="863599"/>
                <a:ext cx="1991058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ahoma"/>
                        </a:rPr>
                        <m:t>y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ahoma"/>
                        </a:rPr>
                        <m:t>=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ahoma"/>
                        </a:rPr>
                        <m:t>4</m:t>
                      </m:r>
                      <m:sSubSup>
                        <m:sSubSupPr>
                          <m:ctrlP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sSubSupPr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4</m:t>
                          </m:r>
                        </m:sup>
                      </m:sSubSup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ahom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sSubSupPr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BDFF2C2-5081-4FE2-99A4-ABB1747CA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676" y="863599"/>
                <a:ext cx="1991058" cy="4666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74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C59D-C8CF-4A5D-B236-0EEAF8DD633E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28</a:t>
            </a:fld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570182" y="701966"/>
            <a:ext cx="9237" cy="4682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579419" y="5384800"/>
            <a:ext cx="737061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 19"/>
          <p:cNvSpPr/>
          <p:nvPr/>
        </p:nvSpPr>
        <p:spPr>
          <a:xfrm rot="1306274" flipV="1">
            <a:off x="1578881" y="1600828"/>
            <a:ext cx="7517589" cy="2492725"/>
          </a:xfrm>
          <a:prstGeom prst="arc">
            <a:avLst>
              <a:gd name="adj1" fmla="val 10797622"/>
              <a:gd name="adj2" fmla="val 181568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82" y="5483117"/>
            <a:ext cx="477982" cy="546266"/>
          </a:xfrm>
          <a:prstGeom prst="rect">
            <a:avLst/>
          </a:prstGeom>
        </p:spPr>
      </p:pic>
      <p:sp>
        <p:nvSpPr>
          <p:cNvPr id="25" name="乘号 24"/>
          <p:cNvSpPr/>
          <p:nvPr/>
        </p:nvSpPr>
        <p:spPr>
          <a:xfrm>
            <a:off x="5457561" y="4027055"/>
            <a:ext cx="390189" cy="52647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236854" y="2720630"/>
            <a:ext cx="2115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Bad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side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easy to stuck slowly in bad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354142" y="1745673"/>
                <a:ext cx="27524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50"/>
                    </a:solidFill>
                    <a:ea typeface="宋体" panose="02010600030101010101" pitchFamily="2" charset="-122"/>
                  </a:rPr>
                  <a:t>Good side</a:t>
                </a:r>
              </a:p>
              <a:p>
                <a:r>
                  <a:rPr lang="en-US" altLang="zh-CN" sz="2400" b="1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small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𝜶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helps to stay in good side</a:t>
                </a:r>
                <a:endParaRPr lang="zh-CN" altLang="en-US" sz="2400" b="1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142" y="1745673"/>
                <a:ext cx="2752437" cy="1200329"/>
              </a:xfrm>
              <a:prstGeom prst="rect">
                <a:avLst/>
              </a:prstGeom>
              <a:blipFill>
                <a:blip r:embed="rId3"/>
                <a:stretch>
                  <a:fillRect l="-3319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弧形 31"/>
          <p:cNvSpPr/>
          <p:nvPr/>
        </p:nvSpPr>
        <p:spPr>
          <a:xfrm flipV="1">
            <a:off x="2634889" y="2636309"/>
            <a:ext cx="6127920" cy="1628163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17"/>
          <p:cNvSpPr txBox="1">
            <a:spLocks/>
          </p:cNvSpPr>
          <p:nvPr/>
        </p:nvSpPr>
        <p:spPr>
          <a:xfrm>
            <a:off x="477344" y="329524"/>
            <a:ext cx="99631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i="1" spc="270" dirty="0">
                <a:cs typeface="Meiryo"/>
              </a:rPr>
              <a:t>F</a:t>
            </a:r>
            <a:r>
              <a:rPr lang="en-US" sz="3550" i="1" spc="-785" dirty="0">
                <a:cs typeface="Meiryo"/>
              </a:rPr>
              <a:t> </a:t>
            </a:r>
            <a:r>
              <a:rPr lang="en-US" sz="3550" spc="85" dirty="0">
                <a:cs typeface="Trebuchet MS"/>
              </a:rPr>
              <a:t>(</a:t>
            </a:r>
            <a:r>
              <a:rPr lang="en-US" sz="3550" i="1" spc="85" dirty="0">
                <a:cs typeface="Meiryo"/>
              </a:rPr>
              <a:t>x</a:t>
            </a:r>
            <a:r>
              <a:rPr lang="en-US" sz="3550" spc="85" dirty="0">
                <a:cs typeface="Trebuchet MS"/>
              </a:rPr>
              <a:t>)</a:t>
            </a:r>
            <a:endParaRPr lang="en-US" sz="355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5921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0E49-043D-4417-AFF8-7F4955B0EE6A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7" name="object 4"/>
          <p:cNvSpPr/>
          <p:nvPr/>
        </p:nvSpPr>
        <p:spPr>
          <a:xfrm>
            <a:off x="754079" y="521472"/>
            <a:ext cx="456201" cy="293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1278953" y="494433"/>
            <a:ext cx="102235" cy="259715"/>
          </a:xfrm>
          <a:custGeom>
            <a:avLst/>
            <a:gdLst/>
            <a:ahLst/>
            <a:cxnLst/>
            <a:rect l="l" t="t" r="r" b="b"/>
            <a:pathLst>
              <a:path w="102234" h="259715">
                <a:moveTo>
                  <a:pt x="87645" y="186622"/>
                </a:moveTo>
                <a:lnTo>
                  <a:pt x="74738" y="186622"/>
                </a:lnTo>
                <a:lnTo>
                  <a:pt x="64405" y="216326"/>
                </a:lnTo>
                <a:lnTo>
                  <a:pt x="51290" y="254482"/>
                </a:lnTo>
                <a:lnTo>
                  <a:pt x="52744" y="257456"/>
                </a:lnTo>
                <a:lnTo>
                  <a:pt x="58158" y="259314"/>
                </a:lnTo>
                <a:lnTo>
                  <a:pt x="61087" y="257928"/>
                </a:lnTo>
                <a:lnTo>
                  <a:pt x="75069" y="220206"/>
                </a:lnTo>
                <a:lnTo>
                  <a:pt x="86337" y="190865"/>
                </a:lnTo>
                <a:lnTo>
                  <a:pt x="86480" y="190450"/>
                </a:lnTo>
                <a:lnTo>
                  <a:pt x="87645" y="186622"/>
                </a:lnTo>
                <a:close/>
              </a:path>
              <a:path w="102234" h="259715">
                <a:moveTo>
                  <a:pt x="95111" y="162012"/>
                </a:moveTo>
                <a:lnTo>
                  <a:pt x="82222" y="162012"/>
                </a:lnTo>
                <a:lnTo>
                  <a:pt x="74688" y="186766"/>
                </a:lnTo>
                <a:lnTo>
                  <a:pt x="74738" y="186622"/>
                </a:lnTo>
                <a:lnTo>
                  <a:pt x="87645" y="186622"/>
                </a:lnTo>
                <a:lnTo>
                  <a:pt x="94051" y="165573"/>
                </a:lnTo>
                <a:lnTo>
                  <a:pt x="95111" y="162012"/>
                </a:lnTo>
                <a:close/>
              </a:path>
              <a:path w="102234" h="259715">
                <a:moveTo>
                  <a:pt x="88435" y="140765"/>
                </a:moveTo>
                <a:lnTo>
                  <a:pt x="82219" y="162021"/>
                </a:lnTo>
                <a:lnTo>
                  <a:pt x="95111" y="162012"/>
                </a:lnTo>
                <a:lnTo>
                  <a:pt x="100585" y="143629"/>
                </a:lnTo>
                <a:lnTo>
                  <a:pt x="100837" y="142138"/>
                </a:lnTo>
                <a:lnTo>
                  <a:pt x="100869" y="141458"/>
                </a:lnTo>
                <a:lnTo>
                  <a:pt x="88392" y="141458"/>
                </a:lnTo>
                <a:lnTo>
                  <a:pt x="88435" y="140765"/>
                </a:lnTo>
                <a:close/>
              </a:path>
              <a:path w="102234" h="259715">
                <a:moveTo>
                  <a:pt x="88629" y="140102"/>
                </a:moveTo>
                <a:lnTo>
                  <a:pt x="88435" y="140765"/>
                </a:lnTo>
                <a:lnTo>
                  <a:pt x="88392" y="141458"/>
                </a:lnTo>
                <a:lnTo>
                  <a:pt x="88629" y="140102"/>
                </a:lnTo>
                <a:close/>
              </a:path>
              <a:path w="102234" h="259715">
                <a:moveTo>
                  <a:pt x="100931" y="140102"/>
                </a:moveTo>
                <a:lnTo>
                  <a:pt x="88629" y="140102"/>
                </a:lnTo>
                <a:lnTo>
                  <a:pt x="88392" y="141458"/>
                </a:lnTo>
                <a:lnTo>
                  <a:pt x="100869" y="141458"/>
                </a:lnTo>
                <a:lnTo>
                  <a:pt x="100931" y="140102"/>
                </a:lnTo>
                <a:close/>
              </a:path>
              <a:path w="102234" h="259715">
                <a:moveTo>
                  <a:pt x="101706" y="121669"/>
                </a:moveTo>
                <a:lnTo>
                  <a:pt x="89639" y="121669"/>
                </a:lnTo>
                <a:lnTo>
                  <a:pt x="89703" y="123014"/>
                </a:lnTo>
                <a:lnTo>
                  <a:pt x="89554" y="123014"/>
                </a:lnTo>
                <a:lnTo>
                  <a:pt x="88435" y="140765"/>
                </a:lnTo>
                <a:lnTo>
                  <a:pt x="88629" y="140102"/>
                </a:lnTo>
                <a:lnTo>
                  <a:pt x="100931" y="140102"/>
                </a:lnTo>
                <a:lnTo>
                  <a:pt x="101718" y="123014"/>
                </a:lnTo>
                <a:lnTo>
                  <a:pt x="89703" y="123014"/>
                </a:lnTo>
                <a:lnTo>
                  <a:pt x="89596" y="122347"/>
                </a:lnTo>
                <a:lnTo>
                  <a:pt x="101749" y="122347"/>
                </a:lnTo>
                <a:lnTo>
                  <a:pt x="101706" y="121669"/>
                </a:lnTo>
                <a:close/>
              </a:path>
              <a:path w="102234" h="259715">
                <a:moveTo>
                  <a:pt x="98610" y="103908"/>
                </a:moveTo>
                <a:lnTo>
                  <a:pt x="86629" y="103908"/>
                </a:lnTo>
                <a:lnTo>
                  <a:pt x="86812" y="104696"/>
                </a:lnTo>
                <a:lnTo>
                  <a:pt x="89596" y="122347"/>
                </a:lnTo>
                <a:lnTo>
                  <a:pt x="89639" y="121669"/>
                </a:lnTo>
                <a:lnTo>
                  <a:pt x="101706" y="121669"/>
                </a:lnTo>
                <a:lnTo>
                  <a:pt x="101662" y="120984"/>
                </a:lnTo>
                <a:lnTo>
                  <a:pt x="98610" y="103908"/>
                </a:lnTo>
                <a:close/>
              </a:path>
              <a:path w="102234" h="259715">
                <a:moveTo>
                  <a:pt x="86693" y="104308"/>
                </a:moveTo>
                <a:lnTo>
                  <a:pt x="86755" y="104696"/>
                </a:lnTo>
                <a:lnTo>
                  <a:pt x="86693" y="104308"/>
                </a:lnTo>
                <a:close/>
              </a:path>
              <a:path w="102234" h="259715">
                <a:moveTo>
                  <a:pt x="86629" y="103908"/>
                </a:moveTo>
                <a:lnTo>
                  <a:pt x="86693" y="104308"/>
                </a:lnTo>
                <a:lnTo>
                  <a:pt x="86812" y="104696"/>
                </a:lnTo>
                <a:lnTo>
                  <a:pt x="86629" y="103908"/>
                </a:lnTo>
                <a:close/>
              </a:path>
              <a:path w="102234" h="259715">
                <a:moveTo>
                  <a:pt x="93665" y="87383"/>
                </a:moveTo>
                <a:lnTo>
                  <a:pt x="81518" y="87383"/>
                </a:lnTo>
                <a:lnTo>
                  <a:pt x="81780" y="88078"/>
                </a:lnTo>
                <a:lnTo>
                  <a:pt x="86693" y="104308"/>
                </a:lnTo>
                <a:lnTo>
                  <a:pt x="86629" y="103908"/>
                </a:lnTo>
                <a:lnTo>
                  <a:pt x="98610" y="103908"/>
                </a:lnTo>
                <a:lnTo>
                  <a:pt x="98257" y="101934"/>
                </a:lnTo>
                <a:lnTo>
                  <a:pt x="98069" y="101177"/>
                </a:lnTo>
                <a:lnTo>
                  <a:pt x="93665" y="87383"/>
                </a:lnTo>
                <a:close/>
              </a:path>
              <a:path w="102234" h="259715">
                <a:moveTo>
                  <a:pt x="81628" y="87743"/>
                </a:moveTo>
                <a:lnTo>
                  <a:pt x="81731" y="88078"/>
                </a:lnTo>
                <a:lnTo>
                  <a:pt x="81628" y="87743"/>
                </a:lnTo>
                <a:close/>
              </a:path>
              <a:path w="102234" h="259715">
                <a:moveTo>
                  <a:pt x="81518" y="87383"/>
                </a:moveTo>
                <a:lnTo>
                  <a:pt x="81628" y="87743"/>
                </a:lnTo>
                <a:lnTo>
                  <a:pt x="81780" y="88078"/>
                </a:lnTo>
                <a:lnTo>
                  <a:pt x="81518" y="87383"/>
                </a:lnTo>
                <a:close/>
              </a:path>
              <a:path w="102234" h="259715">
                <a:moveTo>
                  <a:pt x="87942" y="73992"/>
                </a:moveTo>
                <a:lnTo>
                  <a:pt x="75402" y="73992"/>
                </a:lnTo>
                <a:lnTo>
                  <a:pt x="75778" y="74688"/>
                </a:lnTo>
                <a:lnTo>
                  <a:pt x="81628" y="87743"/>
                </a:lnTo>
                <a:lnTo>
                  <a:pt x="81518" y="87383"/>
                </a:lnTo>
                <a:lnTo>
                  <a:pt x="93665" y="87383"/>
                </a:lnTo>
                <a:lnTo>
                  <a:pt x="92563" y="83931"/>
                </a:lnTo>
                <a:lnTo>
                  <a:pt x="92287" y="83229"/>
                </a:lnTo>
                <a:lnTo>
                  <a:pt x="87942" y="73992"/>
                </a:lnTo>
                <a:close/>
              </a:path>
              <a:path w="102234" h="259715">
                <a:moveTo>
                  <a:pt x="75565" y="74352"/>
                </a:moveTo>
                <a:lnTo>
                  <a:pt x="75717" y="74688"/>
                </a:lnTo>
                <a:lnTo>
                  <a:pt x="75565" y="74352"/>
                </a:lnTo>
                <a:close/>
              </a:path>
              <a:path w="102234" h="259715">
                <a:moveTo>
                  <a:pt x="75402" y="73992"/>
                </a:moveTo>
                <a:lnTo>
                  <a:pt x="75565" y="74352"/>
                </a:lnTo>
                <a:lnTo>
                  <a:pt x="75778" y="74688"/>
                </a:lnTo>
                <a:lnTo>
                  <a:pt x="75402" y="73992"/>
                </a:lnTo>
                <a:close/>
              </a:path>
              <a:path w="102234" h="259715">
                <a:moveTo>
                  <a:pt x="80498" y="61280"/>
                </a:moveTo>
                <a:lnTo>
                  <a:pt x="67279" y="61280"/>
                </a:lnTo>
                <a:lnTo>
                  <a:pt x="67784" y="61954"/>
                </a:lnTo>
                <a:lnTo>
                  <a:pt x="75565" y="74352"/>
                </a:lnTo>
                <a:lnTo>
                  <a:pt x="75402" y="73992"/>
                </a:lnTo>
                <a:lnTo>
                  <a:pt x="87942" y="73992"/>
                </a:lnTo>
                <a:lnTo>
                  <a:pt x="85705" y="69236"/>
                </a:lnTo>
                <a:lnTo>
                  <a:pt x="85299" y="68513"/>
                </a:lnTo>
                <a:lnTo>
                  <a:pt x="80498" y="61280"/>
                </a:lnTo>
                <a:close/>
              </a:path>
              <a:path w="102234" h="259715">
                <a:moveTo>
                  <a:pt x="67500" y="61629"/>
                </a:moveTo>
                <a:lnTo>
                  <a:pt x="67706" y="61954"/>
                </a:lnTo>
                <a:lnTo>
                  <a:pt x="67500" y="61629"/>
                </a:lnTo>
                <a:close/>
              </a:path>
              <a:path w="102234" h="259715">
                <a:moveTo>
                  <a:pt x="67279" y="61280"/>
                </a:moveTo>
                <a:lnTo>
                  <a:pt x="67500" y="61629"/>
                </a:lnTo>
                <a:lnTo>
                  <a:pt x="67784" y="61954"/>
                </a:lnTo>
                <a:lnTo>
                  <a:pt x="67279" y="61280"/>
                </a:lnTo>
                <a:close/>
              </a:path>
              <a:path w="102234" h="259715">
                <a:moveTo>
                  <a:pt x="73775" y="52161"/>
                </a:moveTo>
                <a:lnTo>
                  <a:pt x="59228" y="52161"/>
                </a:lnTo>
                <a:lnTo>
                  <a:pt x="59378" y="52326"/>
                </a:lnTo>
                <a:lnTo>
                  <a:pt x="67500" y="61629"/>
                </a:lnTo>
                <a:lnTo>
                  <a:pt x="67279" y="61280"/>
                </a:lnTo>
                <a:lnTo>
                  <a:pt x="80498" y="61280"/>
                </a:lnTo>
                <a:lnTo>
                  <a:pt x="76520" y="55285"/>
                </a:lnTo>
                <a:lnTo>
                  <a:pt x="76015" y="54637"/>
                </a:lnTo>
                <a:lnTo>
                  <a:pt x="73775" y="52161"/>
                </a:lnTo>
                <a:close/>
              </a:path>
              <a:path w="102234" h="259715">
                <a:moveTo>
                  <a:pt x="59308" y="52252"/>
                </a:moveTo>
                <a:close/>
              </a:path>
              <a:path w="102234" h="259715">
                <a:moveTo>
                  <a:pt x="65995" y="43647"/>
                </a:moveTo>
                <a:lnTo>
                  <a:pt x="51139" y="43647"/>
                </a:lnTo>
                <a:lnTo>
                  <a:pt x="59308" y="52252"/>
                </a:lnTo>
                <a:lnTo>
                  <a:pt x="73775" y="52161"/>
                </a:lnTo>
                <a:lnTo>
                  <a:pt x="67169" y="44860"/>
                </a:lnTo>
                <a:lnTo>
                  <a:pt x="65995" y="43647"/>
                </a:lnTo>
                <a:close/>
              </a:path>
              <a:path w="102234" h="259715">
                <a:moveTo>
                  <a:pt x="51180" y="43690"/>
                </a:moveTo>
                <a:close/>
              </a:path>
              <a:path w="102234" h="259715">
                <a:moveTo>
                  <a:pt x="57632" y="35050"/>
                </a:moveTo>
                <a:lnTo>
                  <a:pt x="42618" y="35050"/>
                </a:lnTo>
                <a:lnTo>
                  <a:pt x="43275" y="35612"/>
                </a:lnTo>
                <a:lnTo>
                  <a:pt x="51180" y="43690"/>
                </a:lnTo>
                <a:lnTo>
                  <a:pt x="65995" y="43647"/>
                </a:lnTo>
                <a:lnTo>
                  <a:pt x="58770" y="36178"/>
                </a:lnTo>
                <a:lnTo>
                  <a:pt x="57632" y="35050"/>
                </a:lnTo>
                <a:close/>
              </a:path>
              <a:path w="102234" h="259715">
                <a:moveTo>
                  <a:pt x="42921" y="35355"/>
                </a:moveTo>
                <a:lnTo>
                  <a:pt x="43174" y="35612"/>
                </a:lnTo>
                <a:lnTo>
                  <a:pt x="42921" y="35355"/>
                </a:lnTo>
                <a:close/>
              </a:path>
              <a:path w="102234" h="259715">
                <a:moveTo>
                  <a:pt x="42618" y="35050"/>
                </a:moveTo>
                <a:lnTo>
                  <a:pt x="42921" y="35355"/>
                </a:lnTo>
                <a:lnTo>
                  <a:pt x="43275" y="35612"/>
                </a:lnTo>
                <a:lnTo>
                  <a:pt x="42618" y="35050"/>
                </a:lnTo>
                <a:close/>
              </a:path>
              <a:path w="102234" h="259715">
                <a:moveTo>
                  <a:pt x="28554" y="24687"/>
                </a:moveTo>
                <a:lnTo>
                  <a:pt x="35747" y="30167"/>
                </a:lnTo>
                <a:lnTo>
                  <a:pt x="42921" y="35355"/>
                </a:lnTo>
                <a:lnTo>
                  <a:pt x="42618" y="35050"/>
                </a:lnTo>
                <a:lnTo>
                  <a:pt x="57632" y="35050"/>
                </a:lnTo>
                <a:lnTo>
                  <a:pt x="50091" y="27578"/>
                </a:lnTo>
                <a:lnTo>
                  <a:pt x="49416" y="27014"/>
                </a:lnTo>
                <a:lnTo>
                  <a:pt x="46464" y="24931"/>
                </a:lnTo>
                <a:lnTo>
                  <a:pt x="29090" y="24931"/>
                </a:lnTo>
                <a:lnTo>
                  <a:pt x="28554" y="24687"/>
                </a:lnTo>
                <a:close/>
              </a:path>
              <a:path w="102234" h="259715">
                <a:moveTo>
                  <a:pt x="28083" y="24329"/>
                </a:moveTo>
                <a:lnTo>
                  <a:pt x="28554" y="24687"/>
                </a:lnTo>
                <a:lnTo>
                  <a:pt x="29090" y="24931"/>
                </a:lnTo>
                <a:lnTo>
                  <a:pt x="28083" y="24329"/>
                </a:lnTo>
                <a:close/>
              </a:path>
              <a:path w="102234" h="259715">
                <a:moveTo>
                  <a:pt x="45611" y="24329"/>
                </a:moveTo>
                <a:lnTo>
                  <a:pt x="28083" y="24329"/>
                </a:lnTo>
                <a:lnTo>
                  <a:pt x="29090" y="24931"/>
                </a:lnTo>
                <a:lnTo>
                  <a:pt x="46464" y="24931"/>
                </a:lnTo>
                <a:lnTo>
                  <a:pt x="45611" y="24329"/>
                </a:lnTo>
                <a:close/>
              </a:path>
              <a:path w="102234" h="259715">
                <a:moveTo>
                  <a:pt x="35458" y="16804"/>
                </a:moveTo>
                <a:lnTo>
                  <a:pt x="15262" y="16804"/>
                </a:lnTo>
                <a:lnTo>
                  <a:pt x="15857" y="17175"/>
                </a:lnTo>
                <a:lnTo>
                  <a:pt x="21743" y="21484"/>
                </a:lnTo>
                <a:lnTo>
                  <a:pt x="22633" y="22001"/>
                </a:lnTo>
                <a:lnTo>
                  <a:pt x="28554" y="24687"/>
                </a:lnTo>
                <a:lnTo>
                  <a:pt x="28083" y="24329"/>
                </a:lnTo>
                <a:lnTo>
                  <a:pt x="45611" y="24329"/>
                </a:lnTo>
                <a:lnTo>
                  <a:pt x="41829" y="21658"/>
                </a:lnTo>
                <a:lnTo>
                  <a:pt x="35458" y="16804"/>
                </a:lnTo>
                <a:close/>
              </a:path>
              <a:path w="102234" h="259715">
                <a:moveTo>
                  <a:pt x="41891" y="21705"/>
                </a:moveTo>
                <a:close/>
              </a:path>
              <a:path w="102234" h="259715">
                <a:moveTo>
                  <a:pt x="41829" y="21658"/>
                </a:moveTo>
                <a:close/>
              </a:path>
              <a:path w="102234" h="259715">
                <a:moveTo>
                  <a:pt x="15547" y="17010"/>
                </a:moveTo>
                <a:lnTo>
                  <a:pt x="15776" y="17175"/>
                </a:lnTo>
                <a:lnTo>
                  <a:pt x="15547" y="17010"/>
                </a:lnTo>
                <a:close/>
              </a:path>
              <a:path w="102234" h="259715">
                <a:moveTo>
                  <a:pt x="15262" y="16804"/>
                </a:moveTo>
                <a:lnTo>
                  <a:pt x="15547" y="17010"/>
                </a:lnTo>
                <a:lnTo>
                  <a:pt x="15857" y="17175"/>
                </a:lnTo>
                <a:lnTo>
                  <a:pt x="15262" y="16804"/>
                </a:lnTo>
                <a:close/>
              </a:path>
              <a:path w="102234" h="259715">
                <a:moveTo>
                  <a:pt x="26004" y="11802"/>
                </a:moveTo>
                <a:lnTo>
                  <a:pt x="6940" y="11802"/>
                </a:lnTo>
                <a:lnTo>
                  <a:pt x="7444" y="12125"/>
                </a:lnTo>
                <a:lnTo>
                  <a:pt x="9852" y="13916"/>
                </a:lnTo>
                <a:lnTo>
                  <a:pt x="10457" y="14295"/>
                </a:lnTo>
                <a:lnTo>
                  <a:pt x="15547" y="17010"/>
                </a:lnTo>
                <a:lnTo>
                  <a:pt x="15262" y="16804"/>
                </a:lnTo>
                <a:lnTo>
                  <a:pt x="35458" y="16804"/>
                </a:lnTo>
                <a:lnTo>
                  <a:pt x="34419" y="16013"/>
                </a:lnTo>
                <a:lnTo>
                  <a:pt x="33337" y="15377"/>
                </a:lnTo>
                <a:lnTo>
                  <a:pt x="28099" y="13098"/>
                </a:lnTo>
                <a:lnTo>
                  <a:pt x="27800" y="13098"/>
                </a:lnTo>
                <a:lnTo>
                  <a:pt x="26835" y="12548"/>
                </a:lnTo>
                <a:lnTo>
                  <a:pt x="27038" y="12548"/>
                </a:lnTo>
                <a:lnTo>
                  <a:pt x="26004" y="11802"/>
                </a:lnTo>
                <a:close/>
              </a:path>
              <a:path w="102234" h="259715">
                <a:moveTo>
                  <a:pt x="26835" y="12548"/>
                </a:moveTo>
                <a:lnTo>
                  <a:pt x="27800" y="13098"/>
                </a:lnTo>
                <a:lnTo>
                  <a:pt x="27347" y="12771"/>
                </a:lnTo>
                <a:lnTo>
                  <a:pt x="26835" y="12548"/>
                </a:lnTo>
                <a:close/>
              </a:path>
              <a:path w="102234" h="259715">
                <a:moveTo>
                  <a:pt x="27347" y="12771"/>
                </a:moveTo>
                <a:lnTo>
                  <a:pt x="27800" y="13098"/>
                </a:lnTo>
                <a:lnTo>
                  <a:pt x="28099" y="13098"/>
                </a:lnTo>
                <a:lnTo>
                  <a:pt x="27347" y="12771"/>
                </a:lnTo>
                <a:close/>
              </a:path>
              <a:path w="102234" h="259715">
                <a:moveTo>
                  <a:pt x="27038" y="12548"/>
                </a:moveTo>
                <a:lnTo>
                  <a:pt x="26835" y="12548"/>
                </a:lnTo>
                <a:lnTo>
                  <a:pt x="27347" y="12771"/>
                </a:lnTo>
                <a:lnTo>
                  <a:pt x="27038" y="12548"/>
                </a:lnTo>
                <a:close/>
              </a:path>
              <a:path w="102234" h="259715">
                <a:moveTo>
                  <a:pt x="7185" y="11979"/>
                </a:moveTo>
                <a:lnTo>
                  <a:pt x="7386" y="12125"/>
                </a:lnTo>
                <a:lnTo>
                  <a:pt x="7185" y="11979"/>
                </a:lnTo>
                <a:close/>
              </a:path>
              <a:path w="102234" h="259715">
                <a:moveTo>
                  <a:pt x="6940" y="11802"/>
                </a:moveTo>
                <a:lnTo>
                  <a:pt x="7185" y="11979"/>
                </a:lnTo>
                <a:lnTo>
                  <a:pt x="7444" y="12125"/>
                </a:lnTo>
                <a:lnTo>
                  <a:pt x="6940" y="11802"/>
                </a:lnTo>
                <a:close/>
              </a:path>
              <a:path w="102234" h="259715">
                <a:moveTo>
                  <a:pt x="9277" y="1985"/>
                </a:moveTo>
                <a:lnTo>
                  <a:pt x="8456" y="2447"/>
                </a:lnTo>
                <a:lnTo>
                  <a:pt x="10660" y="4491"/>
                </a:lnTo>
                <a:lnTo>
                  <a:pt x="8884" y="4491"/>
                </a:lnTo>
                <a:lnTo>
                  <a:pt x="9297" y="6461"/>
                </a:lnTo>
                <a:lnTo>
                  <a:pt x="9386" y="7699"/>
                </a:lnTo>
                <a:lnTo>
                  <a:pt x="9051" y="8704"/>
                </a:lnTo>
                <a:lnTo>
                  <a:pt x="6576" y="10878"/>
                </a:lnTo>
                <a:lnTo>
                  <a:pt x="5346" y="10878"/>
                </a:lnTo>
                <a:lnTo>
                  <a:pt x="5805" y="11202"/>
                </a:lnTo>
                <a:lnTo>
                  <a:pt x="7185" y="11979"/>
                </a:lnTo>
                <a:lnTo>
                  <a:pt x="6940" y="11802"/>
                </a:lnTo>
                <a:lnTo>
                  <a:pt x="26004" y="11802"/>
                </a:lnTo>
                <a:lnTo>
                  <a:pt x="24726" y="10878"/>
                </a:lnTo>
                <a:lnTo>
                  <a:pt x="6576" y="10878"/>
                </a:lnTo>
                <a:lnTo>
                  <a:pt x="5222" y="10791"/>
                </a:lnTo>
                <a:lnTo>
                  <a:pt x="24605" y="10791"/>
                </a:lnTo>
                <a:lnTo>
                  <a:pt x="21319" y="8418"/>
                </a:lnTo>
                <a:lnTo>
                  <a:pt x="20725" y="8047"/>
                </a:lnTo>
                <a:lnTo>
                  <a:pt x="16215" y="5642"/>
                </a:lnTo>
                <a:lnTo>
                  <a:pt x="16059" y="5642"/>
                </a:lnTo>
                <a:lnTo>
                  <a:pt x="15325" y="5167"/>
                </a:lnTo>
                <a:lnTo>
                  <a:pt x="14573" y="4491"/>
                </a:lnTo>
                <a:lnTo>
                  <a:pt x="10660" y="4491"/>
                </a:lnTo>
                <a:lnTo>
                  <a:pt x="8841" y="4285"/>
                </a:lnTo>
                <a:lnTo>
                  <a:pt x="14307" y="4285"/>
                </a:lnTo>
                <a:lnTo>
                  <a:pt x="11550" y="2150"/>
                </a:lnTo>
                <a:lnTo>
                  <a:pt x="9277" y="1985"/>
                </a:lnTo>
                <a:close/>
              </a:path>
              <a:path w="102234" h="259715">
                <a:moveTo>
                  <a:pt x="5860" y="115"/>
                </a:moveTo>
                <a:lnTo>
                  <a:pt x="2410" y="837"/>
                </a:lnTo>
                <a:lnTo>
                  <a:pt x="187" y="3275"/>
                </a:lnTo>
                <a:lnTo>
                  <a:pt x="139" y="3940"/>
                </a:lnTo>
                <a:lnTo>
                  <a:pt x="668" y="6461"/>
                </a:lnTo>
                <a:lnTo>
                  <a:pt x="913" y="6879"/>
                </a:lnTo>
                <a:lnTo>
                  <a:pt x="1633" y="7699"/>
                </a:lnTo>
                <a:lnTo>
                  <a:pt x="5222" y="10791"/>
                </a:lnTo>
                <a:lnTo>
                  <a:pt x="6576" y="10878"/>
                </a:lnTo>
                <a:lnTo>
                  <a:pt x="9051" y="8704"/>
                </a:lnTo>
                <a:lnTo>
                  <a:pt x="9386" y="7699"/>
                </a:lnTo>
                <a:lnTo>
                  <a:pt x="9297" y="6461"/>
                </a:lnTo>
                <a:lnTo>
                  <a:pt x="8841" y="4285"/>
                </a:lnTo>
                <a:lnTo>
                  <a:pt x="5805" y="3940"/>
                </a:lnTo>
                <a:lnTo>
                  <a:pt x="8380" y="2490"/>
                </a:lnTo>
                <a:lnTo>
                  <a:pt x="5860" y="115"/>
                </a:lnTo>
                <a:close/>
              </a:path>
              <a:path w="102234" h="259715">
                <a:moveTo>
                  <a:pt x="1633" y="7699"/>
                </a:moveTo>
                <a:lnTo>
                  <a:pt x="4295" y="10731"/>
                </a:lnTo>
                <a:lnTo>
                  <a:pt x="5222" y="10791"/>
                </a:lnTo>
                <a:lnTo>
                  <a:pt x="1633" y="7699"/>
                </a:lnTo>
                <a:close/>
              </a:path>
              <a:path w="102234" h="259715">
                <a:moveTo>
                  <a:pt x="913" y="6879"/>
                </a:moveTo>
                <a:lnTo>
                  <a:pt x="1148" y="7279"/>
                </a:lnTo>
                <a:lnTo>
                  <a:pt x="1633" y="7699"/>
                </a:lnTo>
                <a:lnTo>
                  <a:pt x="913" y="6879"/>
                </a:lnTo>
                <a:close/>
              </a:path>
              <a:path w="102234" h="259715">
                <a:moveTo>
                  <a:pt x="41" y="3473"/>
                </a:moveTo>
                <a:lnTo>
                  <a:pt x="19" y="5861"/>
                </a:lnTo>
                <a:lnTo>
                  <a:pt x="913" y="6879"/>
                </a:lnTo>
                <a:lnTo>
                  <a:pt x="668" y="6461"/>
                </a:lnTo>
                <a:lnTo>
                  <a:pt x="41" y="3473"/>
                </a:lnTo>
                <a:close/>
              </a:path>
              <a:path w="102234" h="259715">
                <a:moveTo>
                  <a:pt x="15325" y="5167"/>
                </a:moveTo>
                <a:lnTo>
                  <a:pt x="16059" y="5642"/>
                </a:lnTo>
                <a:lnTo>
                  <a:pt x="15713" y="5374"/>
                </a:lnTo>
                <a:lnTo>
                  <a:pt x="15325" y="5167"/>
                </a:lnTo>
                <a:close/>
              </a:path>
              <a:path w="102234" h="259715">
                <a:moveTo>
                  <a:pt x="15713" y="5374"/>
                </a:moveTo>
                <a:lnTo>
                  <a:pt x="16059" y="5642"/>
                </a:lnTo>
                <a:lnTo>
                  <a:pt x="16215" y="5642"/>
                </a:lnTo>
                <a:lnTo>
                  <a:pt x="15713" y="5374"/>
                </a:lnTo>
                <a:close/>
              </a:path>
              <a:path w="102234" h="259715">
                <a:moveTo>
                  <a:pt x="15445" y="5167"/>
                </a:moveTo>
                <a:lnTo>
                  <a:pt x="15713" y="5374"/>
                </a:lnTo>
                <a:lnTo>
                  <a:pt x="15445" y="5167"/>
                </a:lnTo>
                <a:close/>
              </a:path>
              <a:path w="102234" h="259715">
                <a:moveTo>
                  <a:pt x="8465" y="2490"/>
                </a:moveTo>
                <a:lnTo>
                  <a:pt x="8841" y="4285"/>
                </a:lnTo>
                <a:lnTo>
                  <a:pt x="10660" y="4491"/>
                </a:lnTo>
                <a:lnTo>
                  <a:pt x="8465" y="2490"/>
                </a:lnTo>
                <a:close/>
              </a:path>
              <a:path w="102234" h="259715">
                <a:moveTo>
                  <a:pt x="8432" y="2460"/>
                </a:moveTo>
                <a:lnTo>
                  <a:pt x="5805" y="3940"/>
                </a:lnTo>
                <a:lnTo>
                  <a:pt x="8841" y="4285"/>
                </a:lnTo>
                <a:lnTo>
                  <a:pt x="8465" y="2490"/>
                </a:lnTo>
                <a:close/>
              </a:path>
              <a:path w="102234" h="259715">
                <a:moveTo>
                  <a:pt x="2410" y="837"/>
                </a:moveTo>
                <a:lnTo>
                  <a:pt x="1463" y="1036"/>
                </a:lnTo>
                <a:lnTo>
                  <a:pt x="0" y="3275"/>
                </a:lnTo>
                <a:lnTo>
                  <a:pt x="41" y="3473"/>
                </a:lnTo>
                <a:lnTo>
                  <a:pt x="2410" y="837"/>
                </a:lnTo>
                <a:close/>
              </a:path>
              <a:path w="102234" h="259715">
                <a:moveTo>
                  <a:pt x="6028" y="80"/>
                </a:moveTo>
                <a:lnTo>
                  <a:pt x="5860" y="115"/>
                </a:lnTo>
                <a:lnTo>
                  <a:pt x="8432" y="2460"/>
                </a:lnTo>
                <a:lnTo>
                  <a:pt x="8266" y="1541"/>
                </a:lnTo>
                <a:lnTo>
                  <a:pt x="6028" y="80"/>
                </a:lnTo>
                <a:close/>
              </a:path>
              <a:path w="102234" h="259715">
                <a:moveTo>
                  <a:pt x="5734" y="0"/>
                </a:moveTo>
                <a:lnTo>
                  <a:pt x="3063" y="121"/>
                </a:lnTo>
                <a:lnTo>
                  <a:pt x="2410" y="837"/>
                </a:lnTo>
                <a:lnTo>
                  <a:pt x="5828" y="12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503084" y="446590"/>
            <a:ext cx="914400" cy="469900"/>
          </a:xfrm>
          <a:custGeom>
            <a:avLst/>
            <a:gdLst/>
            <a:ahLst/>
            <a:cxnLst/>
            <a:rect l="l" t="t" r="r" b="b"/>
            <a:pathLst>
              <a:path w="914400" h="469900">
                <a:moveTo>
                  <a:pt x="914400" y="0"/>
                </a:moveTo>
                <a:lnTo>
                  <a:pt x="0" y="0"/>
                </a:lnTo>
                <a:lnTo>
                  <a:pt x="0" y="469900"/>
                </a:lnTo>
                <a:lnTo>
                  <a:pt x="914400" y="4699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 txBox="1">
            <a:spLocks/>
          </p:cNvSpPr>
          <p:nvPr/>
        </p:nvSpPr>
        <p:spPr>
          <a:xfrm>
            <a:off x="477344" y="329524"/>
            <a:ext cx="99631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i="1" spc="270" dirty="0">
                <a:cs typeface="Meiryo"/>
              </a:rPr>
              <a:t>F</a:t>
            </a:r>
            <a:r>
              <a:rPr lang="en-US" sz="3550" i="1" spc="-785" dirty="0">
                <a:cs typeface="Meiryo"/>
              </a:rPr>
              <a:t> </a:t>
            </a:r>
            <a:r>
              <a:rPr lang="en-US" sz="3550" spc="85" dirty="0">
                <a:cs typeface="Trebuchet MS"/>
              </a:rPr>
              <a:t>(</a:t>
            </a:r>
            <a:r>
              <a:rPr lang="en-US" sz="3550" i="1" spc="85" dirty="0">
                <a:cs typeface="Meiryo"/>
              </a:rPr>
              <a:t>x</a:t>
            </a:r>
            <a:r>
              <a:rPr lang="en-US" sz="3550" spc="85" dirty="0">
                <a:cs typeface="Trebuchet MS"/>
              </a:rPr>
              <a:t>)</a:t>
            </a:r>
            <a:endParaRPr lang="en-US" sz="3550" dirty="0">
              <a:cs typeface="Trebuchet MS"/>
            </a:endParaRPr>
          </a:p>
        </p:txBody>
      </p:sp>
      <p:sp>
        <p:nvSpPr>
          <p:cNvPr id="21" name="object 18"/>
          <p:cNvSpPr txBox="1"/>
          <p:nvPr/>
        </p:nvSpPr>
        <p:spPr>
          <a:xfrm>
            <a:off x="503084" y="5632891"/>
            <a:ext cx="7699375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latin typeface="Calibri"/>
                <a:cs typeface="Calibri"/>
              </a:rPr>
              <a:t>During </a:t>
            </a:r>
            <a:r>
              <a:rPr sz="1800" spc="-10" dirty="0">
                <a:latin typeface="Calibri"/>
                <a:cs typeface="Calibri"/>
              </a:rPr>
              <a:t>optimization, </a:t>
            </a: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don’t </a:t>
            </a:r>
            <a:r>
              <a:rPr sz="1800" spc="-10" dirty="0">
                <a:latin typeface="Calibri"/>
                <a:cs typeface="Calibri"/>
              </a:rPr>
              <a:t>want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jump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spc="-5" dirty="0">
                <a:latin typeface="Calibri"/>
                <a:cs typeface="Calibri"/>
              </a:rPr>
              <a:t>the good side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bad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5457561" y="4027055"/>
            <a:ext cx="390189" cy="52647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052403" y="3536931"/>
            <a:ext cx="211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Bad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side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GD very slow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328434" y="1799129"/>
            <a:ext cx="2752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ea typeface="宋体" panose="02010600030101010101" pitchFamily="2" charset="-122"/>
              </a:rPr>
              <a:t>Good side</a:t>
            </a:r>
          </a:p>
          <a:p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GD  fast side </a:t>
            </a:r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1570182" y="701966"/>
            <a:ext cx="9237" cy="4682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579419" y="5384800"/>
            <a:ext cx="737061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82" y="5483117"/>
            <a:ext cx="477982" cy="546266"/>
          </a:xfrm>
          <a:prstGeom prst="rect">
            <a:avLst/>
          </a:prstGeom>
        </p:spPr>
      </p:pic>
      <p:sp>
        <p:nvSpPr>
          <p:cNvPr id="30" name="乘号 29"/>
          <p:cNvSpPr/>
          <p:nvPr/>
        </p:nvSpPr>
        <p:spPr>
          <a:xfrm>
            <a:off x="4716390" y="4261297"/>
            <a:ext cx="390189" cy="52647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32"/>
          <p:cNvSpPr/>
          <p:nvPr/>
        </p:nvSpPr>
        <p:spPr>
          <a:xfrm rot="327574" flipH="1" flipV="1">
            <a:off x="1976199" y="2871782"/>
            <a:ext cx="6127920" cy="1628163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rot="20446545" flipH="1" flipV="1">
            <a:off x="1530277" y="1836332"/>
            <a:ext cx="7517589" cy="2492725"/>
          </a:xfrm>
          <a:prstGeom prst="arc">
            <a:avLst>
              <a:gd name="adj1" fmla="val 10797622"/>
              <a:gd name="adj2" fmla="val 181568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912643" y="2544571"/>
                <a:ext cx="98610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100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643" y="2544571"/>
                <a:ext cx="986104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7826586" y="3234426"/>
                <a:ext cx="5949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4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86" y="3234426"/>
                <a:ext cx="594971" cy="369332"/>
              </a:xfrm>
              <a:prstGeom prst="rect">
                <a:avLst/>
              </a:prstGeom>
              <a:blipFill>
                <a:blip r:embed="rId5"/>
                <a:stretch>
                  <a:fillRect l="-12371" t="-1667" r="-4124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077" y="4408702"/>
            <a:ext cx="3221923" cy="1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Content Plan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2335"/>
            <a:ext cx="7886700" cy="4561919"/>
          </a:xfrm>
        </p:spPr>
        <p:txBody>
          <a:bodyPr/>
          <a:lstStyle/>
          <a:p>
            <a:r>
              <a:rPr lang="en-US" altLang="zh-CN" dirty="0"/>
              <a:t>Six major sections of this course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E811-65E5-418F-9258-DE6C48A1B880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object 3"/>
          <p:cNvSpPr txBox="1"/>
          <p:nvPr/>
        </p:nvSpPr>
        <p:spPr>
          <a:xfrm>
            <a:off x="567903" y="1953157"/>
            <a:ext cx="4757420" cy="21990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CE2CDA"/>
                </a:solidFill>
                <a:latin typeface="Calibri"/>
                <a:cs typeface="Calibri"/>
              </a:rPr>
              <a:t>Regression</a:t>
            </a:r>
            <a:r>
              <a:rPr sz="3200" spc="-95" dirty="0">
                <a:solidFill>
                  <a:srgbClr val="CE2CD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2CDA"/>
                </a:solidFill>
                <a:latin typeface="Calibri"/>
                <a:cs typeface="Calibri"/>
              </a:rPr>
              <a:t>(supervised)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Calibri"/>
                <a:cs typeface="Calibri"/>
              </a:rPr>
              <a:t>Classification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(supervised)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Unsupervised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models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theory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567903" y="4501380"/>
            <a:ext cx="33451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Calibri"/>
                <a:cs typeface="Calibri"/>
              </a:rPr>
              <a:t>Graphical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567903" y="5385722"/>
            <a:ext cx="4335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Wingdings"/>
                <a:cs typeface="Wingdings"/>
              </a:rPr>
              <a:t></a:t>
            </a:r>
            <a:r>
              <a:rPr sz="3200" spc="-20" dirty="0">
                <a:latin typeface="Calibri"/>
                <a:cs typeface="Calibri"/>
              </a:rPr>
              <a:t>Reinforcement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55" y="2064633"/>
            <a:ext cx="2344069" cy="23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A503-D3D5-4527-8664-52C6A3B89919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4855" y="429465"/>
            <a:ext cx="7942634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kumimoji="0" lang="fr-FR" sz="32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Comments 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on </a:t>
            </a:r>
            <a:r>
              <a:rPr kumimoji="0" lang="fr-FR" sz="32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Gradient </a:t>
            </a:r>
            <a:r>
              <a:rPr kumimoji="0" lang="fr-FR" sz="32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Descent </a:t>
            </a:r>
            <a:r>
              <a:rPr lang="fr-FR" altLang="zh-CN" sz="3200" spc="-5" dirty="0">
                <a:ea typeface="宋体" panose="02010600030101010101" pitchFamily="2" charset="-122"/>
              </a:rPr>
              <a:t>Algorithm</a:t>
            </a:r>
            <a:endParaRPr lang="fr-FR" altLang="zh-CN" sz="3200" dirty="0">
              <a:ea typeface="宋体" panose="02010600030101010101" pitchFamily="2" charset="-122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cs typeface="+mj-cs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729615" y="1439998"/>
            <a:ext cx="6595110" cy="186333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71450" marR="1612265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71450" algn="l"/>
              </a:tabLst>
            </a:pPr>
            <a:r>
              <a:rPr sz="2400" spc="-25" dirty="0">
                <a:latin typeface="Calibri"/>
                <a:cs typeface="Calibri"/>
              </a:rPr>
              <a:t>Works </a:t>
            </a:r>
            <a:r>
              <a:rPr sz="2400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any </a:t>
            </a:r>
            <a:r>
              <a:rPr sz="2400" spc="-5" dirty="0">
                <a:latin typeface="Calibri"/>
                <a:cs typeface="Calibri"/>
              </a:rPr>
              <a:t>objective function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F(</a:t>
            </a: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171450" marR="1571625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71450" algn="l"/>
              </a:tabLst>
            </a:pPr>
            <a:r>
              <a:rPr sz="2000" dirty="0">
                <a:latin typeface="Calibri"/>
                <a:cs typeface="Calibri"/>
              </a:rPr>
              <a:t>as long as </a:t>
            </a:r>
            <a:r>
              <a:rPr sz="2000" spc="-10" dirty="0">
                <a:latin typeface="Calibri"/>
                <a:cs typeface="Calibri"/>
              </a:rPr>
              <a:t>we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evaluate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gradient</a:t>
            </a:r>
            <a:endParaRPr sz="20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7050" algn="l"/>
              </a:tabLst>
            </a:pPr>
            <a:r>
              <a:rPr sz="2000" spc="-5" dirty="0">
                <a:latin typeface="Calibri"/>
                <a:cs typeface="Calibri"/>
              </a:rPr>
              <a:t>this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very useful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minimizing </a:t>
            </a:r>
            <a:r>
              <a:rPr sz="2000" spc="-10" dirty="0">
                <a:latin typeface="Calibri"/>
                <a:cs typeface="Calibri"/>
              </a:rPr>
              <a:t>complex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functions</a:t>
            </a: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Local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685837" y="4305642"/>
            <a:ext cx="7785735" cy="1862688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Can </a:t>
            </a:r>
            <a:r>
              <a:rPr sz="2400" spc="-15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multiple local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minima</a:t>
            </a:r>
            <a:endParaRPr sz="24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(note: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LR,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its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cost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function only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has a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single global minimum, so this is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not a</a:t>
            </a:r>
            <a:r>
              <a:rPr sz="2400" spc="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problem)</a:t>
            </a:r>
            <a:endParaRPr sz="24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5" dirty="0">
                <a:latin typeface="Calibri"/>
                <a:cs typeface="Calibri"/>
              </a:rPr>
              <a:t>descent goes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closest local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minimum:</a:t>
            </a:r>
            <a:endParaRPr sz="24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527050" algn="l"/>
              </a:tabLst>
            </a:pPr>
            <a:r>
              <a:rPr spc="-5" dirty="0">
                <a:latin typeface="Calibri"/>
                <a:cs typeface="Calibri"/>
              </a:rPr>
              <a:t>solution: </a:t>
            </a:r>
            <a:r>
              <a:rPr spc="-10" dirty="0">
                <a:latin typeface="Calibri"/>
                <a:cs typeface="Calibri"/>
              </a:rPr>
              <a:t>random restarts from </a:t>
            </a:r>
            <a:r>
              <a:rPr dirty="0">
                <a:latin typeface="Calibri"/>
                <a:cs typeface="Calibri"/>
              </a:rPr>
              <a:t>multiple </a:t>
            </a:r>
            <a:r>
              <a:rPr spc="-5" dirty="0">
                <a:latin typeface="Calibri"/>
                <a:cs typeface="Calibri"/>
              </a:rPr>
              <a:t>places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-10" dirty="0">
                <a:latin typeface="Calibri"/>
                <a:cs typeface="Calibri"/>
              </a:rPr>
              <a:t>weight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space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1163515" y="2845777"/>
            <a:ext cx="6248400" cy="1459865"/>
          </a:xfrm>
          <a:custGeom>
            <a:avLst/>
            <a:gdLst/>
            <a:ahLst/>
            <a:cxnLst/>
            <a:rect l="l" t="t" r="r" b="b"/>
            <a:pathLst>
              <a:path w="6248400" h="1459864">
                <a:moveTo>
                  <a:pt x="0" y="914400"/>
                </a:moveTo>
                <a:lnTo>
                  <a:pt x="50470" y="882998"/>
                </a:lnTo>
                <a:lnTo>
                  <a:pt x="100869" y="851782"/>
                </a:lnTo>
                <a:lnTo>
                  <a:pt x="151126" y="820938"/>
                </a:lnTo>
                <a:lnTo>
                  <a:pt x="201168" y="790651"/>
                </a:lnTo>
                <a:lnTo>
                  <a:pt x="250924" y="761107"/>
                </a:lnTo>
                <a:lnTo>
                  <a:pt x="300323" y="732491"/>
                </a:lnTo>
                <a:lnTo>
                  <a:pt x="349293" y="704990"/>
                </a:lnTo>
                <a:lnTo>
                  <a:pt x="397764" y="678789"/>
                </a:lnTo>
                <a:lnTo>
                  <a:pt x="445662" y="654074"/>
                </a:lnTo>
                <a:lnTo>
                  <a:pt x="492918" y="631031"/>
                </a:lnTo>
                <a:lnTo>
                  <a:pt x="539460" y="609845"/>
                </a:lnTo>
                <a:lnTo>
                  <a:pt x="585216" y="590702"/>
                </a:lnTo>
                <a:lnTo>
                  <a:pt x="630114" y="573788"/>
                </a:lnTo>
                <a:lnTo>
                  <a:pt x="674084" y="559288"/>
                </a:lnTo>
                <a:lnTo>
                  <a:pt x="717053" y="547389"/>
                </a:lnTo>
                <a:lnTo>
                  <a:pt x="758952" y="538276"/>
                </a:lnTo>
                <a:lnTo>
                  <a:pt x="799707" y="532135"/>
                </a:lnTo>
                <a:lnTo>
                  <a:pt x="839247" y="529151"/>
                </a:lnTo>
                <a:lnTo>
                  <a:pt x="877502" y="529511"/>
                </a:lnTo>
                <a:lnTo>
                  <a:pt x="946309" y="542323"/>
                </a:lnTo>
                <a:lnTo>
                  <a:pt x="1004676" y="580223"/>
                </a:lnTo>
                <a:lnTo>
                  <a:pt x="1031476" y="607653"/>
                </a:lnTo>
                <a:lnTo>
                  <a:pt x="1056917" y="639706"/>
                </a:lnTo>
                <a:lnTo>
                  <a:pt x="1081169" y="675609"/>
                </a:lnTo>
                <a:lnTo>
                  <a:pt x="1104406" y="714589"/>
                </a:lnTo>
                <a:lnTo>
                  <a:pt x="1126798" y="755874"/>
                </a:lnTo>
                <a:lnTo>
                  <a:pt x="1148517" y="798690"/>
                </a:lnTo>
                <a:lnTo>
                  <a:pt x="1169735" y="842264"/>
                </a:lnTo>
                <a:lnTo>
                  <a:pt x="1190625" y="885825"/>
                </a:lnTo>
                <a:lnTo>
                  <a:pt x="1211356" y="928598"/>
                </a:lnTo>
                <a:lnTo>
                  <a:pt x="1232102" y="969811"/>
                </a:lnTo>
                <a:lnTo>
                  <a:pt x="1253034" y="1008691"/>
                </a:lnTo>
                <a:lnTo>
                  <a:pt x="1274324" y="1044465"/>
                </a:lnTo>
                <a:lnTo>
                  <a:pt x="1296144" y="1076360"/>
                </a:lnTo>
                <a:lnTo>
                  <a:pt x="1342058" y="1125424"/>
                </a:lnTo>
                <a:lnTo>
                  <a:pt x="1392152" y="1149698"/>
                </a:lnTo>
                <a:lnTo>
                  <a:pt x="1419196" y="1150607"/>
                </a:lnTo>
                <a:lnTo>
                  <a:pt x="1447800" y="1143000"/>
                </a:lnTo>
                <a:lnTo>
                  <a:pt x="1490507" y="1114580"/>
                </a:lnTo>
                <a:lnTo>
                  <a:pt x="1534934" y="1065820"/>
                </a:lnTo>
                <a:lnTo>
                  <a:pt x="1557735" y="1034791"/>
                </a:lnTo>
                <a:lnTo>
                  <a:pt x="1580896" y="999851"/>
                </a:lnTo>
                <a:lnTo>
                  <a:pt x="1604394" y="961392"/>
                </a:lnTo>
                <a:lnTo>
                  <a:pt x="1628208" y="919804"/>
                </a:lnTo>
                <a:lnTo>
                  <a:pt x="1652313" y="875480"/>
                </a:lnTo>
                <a:lnTo>
                  <a:pt x="1676686" y="828810"/>
                </a:lnTo>
                <a:lnTo>
                  <a:pt x="1701305" y="780186"/>
                </a:lnTo>
                <a:lnTo>
                  <a:pt x="1726147" y="729999"/>
                </a:lnTo>
                <a:lnTo>
                  <a:pt x="1751188" y="678640"/>
                </a:lnTo>
                <a:lnTo>
                  <a:pt x="1776405" y="626502"/>
                </a:lnTo>
                <a:lnTo>
                  <a:pt x="1801776" y="573974"/>
                </a:lnTo>
                <a:lnTo>
                  <a:pt x="1827278" y="521449"/>
                </a:lnTo>
                <a:lnTo>
                  <a:pt x="1852887" y="469318"/>
                </a:lnTo>
                <a:lnTo>
                  <a:pt x="1878580" y="417973"/>
                </a:lnTo>
                <a:lnTo>
                  <a:pt x="1904334" y="367804"/>
                </a:lnTo>
                <a:lnTo>
                  <a:pt x="1930128" y="319203"/>
                </a:lnTo>
                <a:lnTo>
                  <a:pt x="1955936" y="272561"/>
                </a:lnTo>
                <a:lnTo>
                  <a:pt x="1981737" y="228270"/>
                </a:lnTo>
                <a:lnTo>
                  <a:pt x="2007507" y="186720"/>
                </a:lnTo>
                <a:lnTo>
                  <a:pt x="2033223" y="148304"/>
                </a:lnTo>
                <a:lnTo>
                  <a:pt x="2058863" y="113413"/>
                </a:lnTo>
                <a:lnTo>
                  <a:pt x="2084402" y="82438"/>
                </a:lnTo>
                <a:lnTo>
                  <a:pt x="2135091" y="33801"/>
                </a:lnTo>
                <a:lnTo>
                  <a:pt x="2185104" y="5524"/>
                </a:lnTo>
                <a:lnTo>
                  <a:pt x="2209800" y="0"/>
                </a:lnTo>
                <a:lnTo>
                  <a:pt x="2235200" y="732"/>
                </a:lnTo>
                <a:lnTo>
                  <a:pt x="2286000" y="20535"/>
                </a:lnTo>
                <a:lnTo>
                  <a:pt x="2336800" y="61912"/>
                </a:lnTo>
                <a:lnTo>
                  <a:pt x="2387600" y="121407"/>
                </a:lnTo>
                <a:lnTo>
                  <a:pt x="2413000" y="156870"/>
                </a:lnTo>
                <a:lnTo>
                  <a:pt x="2438400" y="195567"/>
                </a:lnTo>
                <a:lnTo>
                  <a:pt x="2463800" y="237066"/>
                </a:lnTo>
                <a:lnTo>
                  <a:pt x="2489200" y="280936"/>
                </a:lnTo>
                <a:lnTo>
                  <a:pt x="2514600" y="326745"/>
                </a:lnTo>
                <a:lnTo>
                  <a:pt x="2540000" y="374061"/>
                </a:lnTo>
                <a:lnTo>
                  <a:pt x="2565400" y="422452"/>
                </a:lnTo>
                <a:lnTo>
                  <a:pt x="2590800" y="471487"/>
                </a:lnTo>
                <a:lnTo>
                  <a:pt x="2616200" y="520733"/>
                </a:lnTo>
                <a:lnTo>
                  <a:pt x="2641600" y="569760"/>
                </a:lnTo>
                <a:lnTo>
                  <a:pt x="2667000" y="618134"/>
                </a:lnTo>
                <a:lnTo>
                  <a:pt x="2692400" y="665424"/>
                </a:lnTo>
                <a:lnTo>
                  <a:pt x="2717800" y="711200"/>
                </a:lnTo>
                <a:lnTo>
                  <a:pt x="2743200" y="755027"/>
                </a:lnTo>
                <a:lnTo>
                  <a:pt x="2768600" y="796476"/>
                </a:lnTo>
                <a:lnTo>
                  <a:pt x="2794000" y="835113"/>
                </a:lnTo>
                <a:lnTo>
                  <a:pt x="2819400" y="870508"/>
                </a:lnTo>
                <a:lnTo>
                  <a:pt x="2844800" y="902229"/>
                </a:lnTo>
                <a:lnTo>
                  <a:pt x="2895600" y="952919"/>
                </a:lnTo>
                <a:lnTo>
                  <a:pt x="2946400" y="983729"/>
                </a:lnTo>
                <a:lnTo>
                  <a:pt x="3002455" y="991604"/>
                </a:lnTo>
                <a:lnTo>
                  <a:pt x="3033433" y="985835"/>
                </a:lnTo>
                <a:lnTo>
                  <a:pt x="3096177" y="956140"/>
                </a:lnTo>
                <a:lnTo>
                  <a:pt x="3127857" y="933297"/>
                </a:lnTo>
                <a:lnTo>
                  <a:pt x="3159683" y="905846"/>
                </a:lnTo>
                <a:lnTo>
                  <a:pt x="3191612" y="874327"/>
                </a:lnTo>
                <a:lnTo>
                  <a:pt x="3223598" y="839282"/>
                </a:lnTo>
                <a:lnTo>
                  <a:pt x="3255600" y="801253"/>
                </a:lnTo>
                <a:lnTo>
                  <a:pt x="3287572" y="760780"/>
                </a:lnTo>
                <a:lnTo>
                  <a:pt x="3319471" y="718406"/>
                </a:lnTo>
                <a:lnTo>
                  <a:pt x="3351254" y="674671"/>
                </a:lnTo>
                <a:lnTo>
                  <a:pt x="3382875" y="630116"/>
                </a:lnTo>
                <a:lnTo>
                  <a:pt x="3414291" y="585284"/>
                </a:lnTo>
                <a:lnTo>
                  <a:pt x="3445459" y="540715"/>
                </a:lnTo>
                <a:lnTo>
                  <a:pt x="3476334" y="496950"/>
                </a:lnTo>
                <a:lnTo>
                  <a:pt x="3506872" y="454532"/>
                </a:lnTo>
                <a:lnTo>
                  <a:pt x="3537030" y="414001"/>
                </a:lnTo>
                <a:lnTo>
                  <a:pt x="3566764" y="375898"/>
                </a:lnTo>
                <a:lnTo>
                  <a:pt x="3596030" y="340766"/>
                </a:lnTo>
                <a:lnTo>
                  <a:pt x="3624784" y="309145"/>
                </a:lnTo>
                <a:lnTo>
                  <a:pt x="3652981" y="281576"/>
                </a:lnTo>
                <a:lnTo>
                  <a:pt x="3707533" y="240762"/>
                </a:lnTo>
                <a:lnTo>
                  <a:pt x="3770511" y="219976"/>
                </a:lnTo>
                <a:lnTo>
                  <a:pt x="3804695" y="220255"/>
                </a:lnTo>
                <a:lnTo>
                  <a:pt x="3866967" y="243055"/>
                </a:lnTo>
                <a:lnTo>
                  <a:pt x="3923594" y="288064"/>
                </a:lnTo>
                <a:lnTo>
                  <a:pt x="3950721" y="316106"/>
                </a:lnTo>
                <a:lnTo>
                  <a:pt x="3977553" y="346350"/>
                </a:lnTo>
                <a:lnTo>
                  <a:pt x="4004462" y="377680"/>
                </a:lnTo>
                <a:lnTo>
                  <a:pt x="4031822" y="408979"/>
                </a:lnTo>
                <a:lnTo>
                  <a:pt x="4060003" y="439131"/>
                </a:lnTo>
                <a:lnTo>
                  <a:pt x="4089379" y="467017"/>
                </a:lnTo>
                <a:lnTo>
                  <a:pt x="4120321" y="491523"/>
                </a:lnTo>
                <a:lnTo>
                  <a:pt x="4153202" y="511531"/>
                </a:lnTo>
                <a:lnTo>
                  <a:pt x="4226269" y="533586"/>
                </a:lnTo>
                <a:lnTo>
                  <a:pt x="4267200" y="533400"/>
                </a:lnTo>
                <a:lnTo>
                  <a:pt x="4328350" y="517238"/>
                </a:lnTo>
                <a:lnTo>
                  <a:pt x="4395274" y="483598"/>
                </a:lnTo>
                <a:lnTo>
                  <a:pt x="4430572" y="461467"/>
                </a:lnTo>
                <a:lnTo>
                  <a:pt x="4466919" y="436458"/>
                </a:lnTo>
                <a:lnTo>
                  <a:pt x="4504183" y="409070"/>
                </a:lnTo>
                <a:lnTo>
                  <a:pt x="4542232" y="379800"/>
                </a:lnTo>
                <a:lnTo>
                  <a:pt x="4580934" y="349144"/>
                </a:lnTo>
                <a:lnTo>
                  <a:pt x="4620158" y="317601"/>
                </a:lnTo>
                <a:lnTo>
                  <a:pt x="4659772" y="285668"/>
                </a:lnTo>
                <a:lnTo>
                  <a:pt x="4699645" y="253842"/>
                </a:lnTo>
                <a:lnTo>
                  <a:pt x="4739644" y="222621"/>
                </a:lnTo>
                <a:lnTo>
                  <a:pt x="4779639" y="192501"/>
                </a:lnTo>
                <a:lnTo>
                  <a:pt x="4819497" y="163982"/>
                </a:lnTo>
                <a:lnTo>
                  <a:pt x="4859087" y="137559"/>
                </a:lnTo>
                <a:lnTo>
                  <a:pt x="4898277" y="113731"/>
                </a:lnTo>
                <a:lnTo>
                  <a:pt x="4936935" y="92995"/>
                </a:lnTo>
                <a:lnTo>
                  <a:pt x="4974931" y="75848"/>
                </a:lnTo>
                <a:lnTo>
                  <a:pt x="5012131" y="62788"/>
                </a:lnTo>
                <a:lnTo>
                  <a:pt x="5083620" y="50918"/>
                </a:lnTo>
                <a:lnTo>
                  <a:pt x="5117645" y="53103"/>
                </a:lnTo>
                <a:lnTo>
                  <a:pt x="5181600" y="76200"/>
                </a:lnTo>
                <a:lnTo>
                  <a:pt x="5228350" y="115462"/>
                </a:lnTo>
                <a:lnTo>
                  <a:pt x="5273427" y="174203"/>
                </a:lnTo>
                <a:lnTo>
                  <a:pt x="5295372" y="209988"/>
                </a:lnTo>
                <a:lnTo>
                  <a:pt x="5316940" y="249575"/>
                </a:lnTo>
                <a:lnTo>
                  <a:pt x="5338146" y="292608"/>
                </a:lnTo>
                <a:lnTo>
                  <a:pt x="5359003" y="338732"/>
                </a:lnTo>
                <a:lnTo>
                  <a:pt x="5379525" y="387591"/>
                </a:lnTo>
                <a:lnTo>
                  <a:pt x="5399726" y="438829"/>
                </a:lnTo>
                <a:lnTo>
                  <a:pt x="5419620" y="492089"/>
                </a:lnTo>
                <a:lnTo>
                  <a:pt x="5439221" y="547017"/>
                </a:lnTo>
                <a:lnTo>
                  <a:pt x="5458543" y="603257"/>
                </a:lnTo>
                <a:lnTo>
                  <a:pt x="5477600" y="660452"/>
                </a:lnTo>
                <a:lnTo>
                  <a:pt x="5496406" y="718248"/>
                </a:lnTo>
                <a:lnTo>
                  <a:pt x="5514975" y="776287"/>
                </a:lnTo>
                <a:lnTo>
                  <a:pt x="5533320" y="834215"/>
                </a:lnTo>
                <a:lnTo>
                  <a:pt x="5551456" y="891675"/>
                </a:lnTo>
                <a:lnTo>
                  <a:pt x="5569397" y="948313"/>
                </a:lnTo>
                <a:lnTo>
                  <a:pt x="5587156" y="1003771"/>
                </a:lnTo>
                <a:lnTo>
                  <a:pt x="5604748" y="1057694"/>
                </a:lnTo>
                <a:lnTo>
                  <a:pt x="5622187" y="1109727"/>
                </a:lnTo>
                <a:lnTo>
                  <a:pt x="5639486" y="1159514"/>
                </a:lnTo>
                <a:lnTo>
                  <a:pt x="5656659" y="1206698"/>
                </a:lnTo>
                <a:lnTo>
                  <a:pt x="5673721" y="1250924"/>
                </a:lnTo>
                <a:lnTo>
                  <a:pt x="5690685" y="1291837"/>
                </a:lnTo>
                <a:lnTo>
                  <a:pt x="5707565" y="1329080"/>
                </a:lnTo>
                <a:lnTo>
                  <a:pt x="5741131" y="1391134"/>
                </a:lnTo>
                <a:lnTo>
                  <a:pt x="5774529" y="1434241"/>
                </a:lnTo>
                <a:lnTo>
                  <a:pt x="5816756" y="1458833"/>
                </a:lnTo>
                <a:lnTo>
                  <a:pt x="5842559" y="1459870"/>
                </a:lnTo>
                <a:lnTo>
                  <a:pt x="5868510" y="1451798"/>
                </a:lnTo>
                <a:lnTo>
                  <a:pt x="5920462" y="1411884"/>
                </a:lnTo>
                <a:lnTo>
                  <a:pt x="5946265" y="1381819"/>
                </a:lnTo>
                <a:lnTo>
                  <a:pt x="5971822" y="1346200"/>
                </a:lnTo>
                <a:lnTo>
                  <a:pt x="5997033" y="1305915"/>
                </a:lnTo>
                <a:lnTo>
                  <a:pt x="6021799" y="1261854"/>
                </a:lnTo>
                <a:lnTo>
                  <a:pt x="6046022" y="1214904"/>
                </a:lnTo>
                <a:lnTo>
                  <a:pt x="6069604" y="1165956"/>
                </a:lnTo>
                <a:lnTo>
                  <a:pt x="6092445" y="1115896"/>
                </a:lnTo>
                <a:lnTo>
                  <a:pt x="6114447" y="1065615"/>
                </a:lnTo>
                <a:lnTo>
                  <a:pt x="6135511" y="1016000"/>
                </a:lnTo>
                <a:lnTo>
                  <a:pt x="6155538" y="967939"/>
                </a:lnTo>
                <a:lnTo>
                  <a:pt x="6174429" y="922323"/>
                </a:lnTo>
                <a:lnTo>
                  <a:pt x="6192087" y="880039"/>
                </a:lnTo>
                <a:lnTo>
                  <a:pt x="6208411" y="841976"/>
                </a:lnTo>
                <a:lnTo>
                  <a:pt x="6223304" y="809023"/>
                </a:lnTo>
                <a:lnTo>
                  <a:pt x="6236666" y="782068"/>
                </a:lnTo>
                <a:lnTo>
                  <a:pt x="6248400" y="762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2528765" y="3906227"/>
            <a:ext cx="165100" cy="16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4052765" y="3753827"/>
            <a:ext cx="165100" cy="16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5348165" y="3296627"/>
            <a:ext cx="165100" cy="16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6948365" y="4211027"/>
            <a:ext cx="165100" cy="16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ways to train / perform optimization  for linear regression models</a:t>
            </a:r>
          </a:p>
          <a:p>
            <a:r>
              <a:rPr lang="en-US" altLang="zh-CN" dirty="0"/>
              <a:t>Review: Gradient Descent</a:t>
            </a:r>
          </a:p>
          <a:p>
            <a:r>
              <a:rPr lang="en-US" altLang="zh-CN" dirty="0"/>
              <a:t>Gradient Descent (GD) for LR</a:t>
            </a:r>
          </a:p>
          <a:p>
            <a:r>
              <a:rPr lang="en-US" altLang="zh-CN" dirty="0"/>
              <a:t>Stochastic GD (SGD) for LR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49385C-1763-4D54-BB28-30BFDA10409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2021/3/12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6830" y="2945428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0" y="89385"/>
                </a:moveTo>
                <a:lnTo>
                  <a:pt x="413054" y="89385"/>
                </a:lnTo>
                <a:lnTo>
                  <a:pt x="413054" y="0"/>
                </a:lnTo>
                <a:lnTo>
                  <a:pt x="591825" y="178770"/>
                </a:lnTo>
                <a:lnTo>
                  <a:pt x="413054" y="357541"/>
                </a:lnTo>
                <a:lnTo>
                  <a:pt x="413054" y="268155"/>
                </a:lnTo>
                <a:lnTo>
                  <a:pt x="0" y="268155"/>
                </a:lnTo>
                <a:lnTo>
                  <a:pt x="0" y="89385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36830" y="2945428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7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7BBA-5F23-47D0-B270-84B84C1E6950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7" name="object 6"/>
          <p:cNvSpPr txBox="1"/>
          <p:nvPr/>
        </p:nvSpPr>
        <p:spPr>
          <a:xfrm>
            <a:off x="543877" y="404153"/>
            <a:ext cx="7971473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20" dirty="0">
                <a:solidFill>
                  <a:srgbClr val="FF0000"/>
                </a:solidFill>
                <a:cs typeface="Calibri Light"/>
              </a:rPr>
              <a:t>Review: </a:t>
            </a:r>
            <a:r>
              <a:rPr sz="3300" b="0" dirty="0">
                <a:cs typeface="Calibri Light"/>
              </a:rPr>
              <a:t>Loss </a:t>
            </a:r>
            <a:r>
              <a:rPr sz="3300" b="0" spc="-5" dirty="0">
                <a:cs typeface="Calibri Light"/>
              </a:rPr>
              <a:t>function </a:t>
            </a:r>
            <a:r>
              <a:rPr sz="3300" b="0" dirty="0">
                <a:cs typeface="Calibri Light"/>
              </a:rPr>
              <a:t>of </a:t>
            </a:r>
            <a:r>
              <a:rPr sz="3300" b="0" spc="-10" dirty="0">
                <a:cs typeface="Calibri Light"/>
              </a:rPr>
              <a:t>Least </a:t>
            </a:r>
            <a:r>
              <a:rPr sz="3300" b="0" spc="-15" dirty="0">
                <a:cs typeface="Calibri Light"/>
              </a:rPr>
              <a:t>Square</a:t>
            </a:r>
            <a:r>
              <a:rPr sz="3300" b="0" spc="-25" dirty="0">
                <a:cs typeface="Calibri Light"/>
              </a:rPr>
              <a:t> </a:t>
            </a:r>
            <a:r>
              <a:rPr sz="3300" b="0" spc="5" dirty="0">
                <a:cs typeface="Calibri Light"/>
              </a:rPr>
              <a:t>LR</a:t>
            </a:r>
            <a:endParaRPr sz="3300" dirty="0">
              <a:cs typeface="Calibri Ligh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1624" y="2129271"/>
            <a:ext cx="6242050" cy="2338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BC9A-5C90-4A01-94DA-AB8A7DEF10E2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4A7A9C-24A9-4365-B5F9-C58CE48E6007}"/>
              </a:ext>
            </a:extLst>
          </p:cNvPr>
          <p:cNvGrpSpPr/>
          <p:nvPr/>
        </p:nvGrpSpPr>
        <p:grpSpPr>
          <a:xfrm>
            <a:off x="488645" y="656041"/>
            <a:ext cx="5211897" cy="2556724"/>
            <a:chOff x="252961" y="3117116"/>
            <a:chExt cx="4781051" cy="219288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04B8E3-4230-4863-9082-F074BB37E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61" y="3117116"/>
              <a:ext cx="4657754" cy="219288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54ABA64-B1DF-41D9-8F16-858FCD41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701" y="3429000"/>
              <a:ext cx="904775" cy="59249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A72B96-C586-4765-A382-A73CC817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0389" y="3117116"/>
              <a:ext cx="1423623" cy="157825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07C2C0-05B9-4697-BACD-48DFC1AF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4529" y="4456497"/>
              <a:ext cx="2079434" cy="23887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2C9B349-2916-4BF8-935C-96155D7D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1349355" y="3971947"/>
              <a:ext cx="270993" cy="189695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3" y="3623480"/>
            <a:ext cx="4067194" cy="19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369600B-3D6D-4220-8141-C5A7CAF4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6" y="710776"/>
            <a:ext cx="6192829" cy="138769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FBDB7-B1A3-4DF5-B2D0-5EE0EE4E790F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22" name="图片 21" descr="QQ截图20200220084453_副本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185" y="3413048"/>
            <a:ext cx="3359828" cy="2673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A09C42-055B-4CB4-B6DA-C02CE4432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58" y="2161161"/>
            <a:ext cx="3680278" cy="1114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3CEC1-E06F-4F36-A5E3-71CC88A8A572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01664" y="323011"/>
            <a:ext cx="4350385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LR </a:t>
            </a:r>
            <a:r>
              <a:rPr kumimoji="0" lang="en-US" sz="40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with </a:t>
            </a:r>
            <a:r>
              <a:rPr lang="en-US" altLang="zh-CN" sz="4000" spc="-20" dirty="0">
                <a:ea typeface="宋体" panose="02010600030101010101" pitchFamily="2" charset="-122"/>
              </a:rPr>
              <a:t>batch</a:t>
            </a:r>
            <a:r>
              <a:rPr lang="en-US" altLang="zh-CN" sz="4000" spc="-65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GD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cs typeface="+mj-cs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996024" y="2147316"/>
            <a:ext cx="6161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Batch </a:t>
            </a:r>
            <a:r>
              <a:rPr sz="2800" b="1" spc="-20" dirty="0">
                <a:solidFill>
                  <a:srgbClr val="CC3300"/>
                </a:solidFill>
                <a:latin typeface="Calibri"/>
                <a:cs typeface="Calibri"/>
              </a:rPr>
              <a:t>gradient </a:t>
            </a:r>
            <a:r>
              <a:rPr sz="2800" b="1" spc="-10" dirty="0">
                <a:solidFill>
                  <a:srgbClr val="CC3300"/>
                </a:solidFill>
                <a:latin typeface="Calibri"/>
                <a:cs typeface="Calibri"/>
              </a:rPr>
              <a:t>descent</a:t>
            </a:r>
            <a:r>
              <a:rPr sz="2800" b="1" spc="30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algorithm: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68492" y="5118338"/>
            <a:ext cx="13208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15" dirty="0">
                <a:latin typeface="Cambria"/>
                <a:cs typeface="Cambria"/>
              </a:rPr>
              <a:t>k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43211" y="4829187"/>
            <a:ext cx="1519555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049020" algn="l"/>
              </a:tabLst>
            </a:pPr>
            <a:r>
              <a:rPr sz="2900" i="1" spc="5" dirty="0">
                <a:latin typeface="Cambria"/>
                <a:cs typeface="Cambria"/>
              </a:rPr>
              <a:t>GD</a:t>
            </a:r>
            <a:r>
              <a:rPr sz="2900" i="1" spc="-355" dirty="0">
                <a:latin typeface="Cambria"/>
                <a:cs typeface="Cambria"/>
              </a:rPr>
              <a:t> </a:t>
            </a:r>
            <a:r>
              <a:rPr sz="2900" dirty="0">
                <a:latin typeface="Cambria"/>
                <a:cs typeface="Cambria"/>
              </a:rPr>
              <a:t>:</a:t>
            </a:r>
            <a:r>
              <a:rPr sz="2900" spc="-210" dirty="0">
                <a:latin typeface="Cambria"/>
                <a:cs typeface="Cambria"/>
              </a:rPr>
              <a:t> </a:t>
            </a:r>
            <a:r>
              <a:rPr sz="2900" i="1" spc="5" dirty="0">
                <a:latin typeface="Cambria"/>
                <a:cs typeface="Cambria"/>
              </a:rPr>
              <a:t>x	</a:t>
            </a:r>
            <a:r>
              <a:rPr sz="2900" spc="5" dirty="0">
                <a:latin typeface="Symbol"/>
                <a:cs typeface="Symbol"/>
              </a:rPr>
              <a:t></a:t>
            </a:r>
            <a:r>
              <a:rPr sz="2900" spc="-114" dirty="0">
                <a:latin typeface="Times New Roman"/>
                <a:cs typeface="Times New Roman"/>
              </a:rPr>
              <a:t> </a:t>
            </a:r>
            <a:r>
              <a:rPr sz="2900" i="1" spc="5" dirty="0">
                <a:latin typeface="Cambria"/>
                <a:cs typeface="Cambria"/>
              </a:rPr>
              <a:t>x</a:t>
            </a:r>
            <a:endParaRPr sz="29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52049" y="5118338"/>
            <a:ext cx="37274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95" dirty="0">
                <a:latin typeface="Cambria"/>
                <a:cs typeface="Cambria"/>
              </a:rPr>
              <a:t>k</a:t>
            </a:r>
            <a:r>
              <a:rPr sz="1650" spc="-30" dirty="0">
                <a:latin typeface="Symbol"/>
                <a:cs typeface="Symbol"/>
              </a:rPr>
              <a:t></a:t>
            </a:r>
            <a:r>
              <a:rPr sz="1650" spc="15" dirty="0">
                <a:latin typeface="Cambria"/>
                <a:cs typeface="Cambria"/>
              </a:rPr>
              <a:t>1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27304" y="5118338"/>
            <a:ext cx="12192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15" dirty="0">
                <a:latin typeface="Cambria"/>
                <a:cs typeface="Cambria"/>
              </a:rPr>
              <a:t>x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13753" y="5118338"/>
            <a:ext cx="37274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95" dirty="0">
                <a:latin typeface="Cambria"/>
                <a:cs typeface="Cambria"/>
              </a:rPr>
              <a:t>k</a:t>
            </a:r>
            <a:r>
              <a:rPr sz="1650" spc="-30" dirty="0">
                <a:latin typeface="Symbol"/>
                <a:cs typeface="Symbol"/>
              </a:rPr>
              <a:t></a:t>
            </a:r>
            <a:r>
              <a:rPr sz="1650" spc="15" dirty="0">
                <a:latin typeface="Cambria"/>
                <a:cs typeface="Cambria"/>
              </a:rPr>
              <a:t>1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71439" y="4820913"/>
            <a:ext cx="1990089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91540" algn="l"/>
                <a:tab pos="1835150" algn="l"/>
              </a:tabLst>
            </a:pPr>
            <a:r>
              <a:rPr sz="2900" spc="5" dirty="0">
                <a:latin typeface="Symbol"/>
                <a:cs typeface="Symbol"/>
              </a:rPr>
              <a:t></a:t>
            </a:r>
            <a:r>
              <a:rPr sz="2900" spc="-459" dirty="0">
                <a:latin typeface="Times New Roman"/>
                <a:cs typeface="Times New Roman"/>
              </a:rPr>
              <a:t> </a:t>
            </a:r>
            <a:r>
              <a:rPr sz="2950" i="1" spc="-45" dirty="0">
                <a:latin typeface="Symbol"/>
                <a:cs typeface="Symbol"/>
              </a:rPr>
              <a:t></a:t>
            </a:r>
            <a:r>
              <a:rPr sz="2900" spc="10" dirty="0">
                <a:latin typeface="Symbol"/>
                <a:cs typeface="Symbol"/>
              </a:rPr>
              <a:t></a:t>
            </a:r>
            <a:r>
              <a:rPr sz="2900" dirty="0">
                <a:latin typeface="Times New Roman"/>
                <a:cs typeface="Times New Roman"/>
              </a:rPr>
              <a:t>	</a:t>
            </a:r>
            <a:r>
              <a:rPr sz="2900" i="1" spc="150" dirty="0">
                <a:latin typeface="Cambria"/>
                <a:cs typeface="Cambria"/>
              </a:rPr>
              <a:t>F</a:t>
            </a:r>
            <a:r>
              <a:rPr sz="2900" spc="210" dirty="0">
                <a:latin typeface="Cambria"/>
                <a:cs typeface="Cambria"/>
              </a:rPr>
              <a:t>(</a:t>
            </a:r>
            <a:r>
              <a:rPr sz="2900" i="1" spc="5" dirty="0">
                <a:latin typeface="Cambria"/>
                <a:cs typeface="Cambria"/>
              </a:rPr>
              <a:t>x</a:t>
            </a:r>
            <a:r>
              <a:rPr sz="2900" i="1" dirty="0">
                <a:latin typeface="Cambria"/>
                <a:cs typeface="Cambria"/>
              </a:rPr>
              <a:t>	</a:t>
            </a:r>
            <a:r>
              <a:rPr sz="2900" spc="5" dirty="0">
                <a:latin typeface="Cambria"/>
                <a:cs typeface="Cambria"/>
              </a:rPr>
              <a:t>)</a:t>
            </a:r>
            <a:endParaRPr sz="290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17346" y="4673838"/>
            <a:ext cx="4069715" cy="914400"/>
          </a:xfrm>
          <a:custGeom>
            <a:avLst/>
            <a:gdLst/>
            <a:ahLst/>
            <a:cxnLst/>
            <a:rect l="l" t="t" r="r" b="b"/>
            <a:pathLst>
              <a:path w="4069715" h="914400">
                <a:moveTo>
                  <a:pt x="0" y="0"/>
                </a:moveTo>
                <a:lnTo>
                  <a:pt x="3916901" y="0"/>
                </a:lnTo>
                <a:lnTo>
                  <a:pt x="4069304" y="152403"/>
                </a:lnTo>
                <a:lnTo>
                  <a:pt x="4069304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62659" y="4311313"/>
            <a:ext cx="1352792" cy="362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62660" y="4311313"/>
            <a:ext cx="1353185" cy="362585"/>
          </a:xfrm>
          <a:custGeom>
            <a:avLst/>
            <a:gdLst/>
            <a:ahLst/>
            <a:cxnLst/>
            <a:rect l="l" t="t" r="r" b="b"/>
            <a:pathLst>
              <a:path w="1353185" h="362585">
                <a:moveTo>
                  <a:pt x="0" y="181263"/>
                </a:moveTo>
                <a:lnTo>
                  <a:pt x="676396" y="0"/>
                </a:lnTo>
                <a:lnTo>
                  <a:pt x="1352793" y="181263"/>
                </a:lnTo>
                <a:lnTo>
                  <a:pt x="1014595" y="181263"/>
                </a:lnTo>
                <a:lnTo>
                  <a:pt x="1014595" y="362526"/>
                </a:lnTo>
                <a:lnTo>
                  <a:pt x="338198" y="362526"/>
                </a:lnTo>
                <a:lnTo>
                  <a:pt x="338198" y="181263"/>
                </a:lnTo>
                <a:lnTo>
                  <a:pt x="0" y="181263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2161" y="3016617"/>
            <a:ext cx="1431925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70216" y="2791558"/>
            <a:ext cx="299561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08561-1FCA-43D3-BC4B-2F2DACDDC0B4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" y="727075"/>
            <a:ext cx="9029700" cy="540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D0093-68D0-462D-BFA6-4332B18357FC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28650" y="406382"/>
            <a:ext cx="7876820" cy="5283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6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5" dirty="0">
                <a:cs typeface="Calibri Light"/>
              </a:rPr>
              <a:t>Choosing the Right Step-Size / Learning-Rate</a:t>
            </a:r>
          </a:p>
        </p:txBody>
      </p:sp>
      <p:sp>
        <p:nvSpPr>
          <p:cNvPr id="7" name="object 3"/>
          <p:cNvSpPr/>
          <p:nvPr/>
        </p:nvSpPr>
        <p:spPr>
          <a:xfrm>
            <a:off x="1240791" y="2348639"/>
            <a:ext cx="6337300" cy="316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ways to train / perform optimization  for linear regression models</a:t>
            </a:r>
          </a:p>
          <a:p>
            <a:r>
              <a:rPr lang="en-US" altLang="zh-CN" dirty="0"/>
              <a:t>Review: Gradient Descent</a:t>
            </a:r>
          </a:p>
          <a:p>
            <a:r>
              <a:rPr lang="en-US" altLang="zh-CN" dirty="0"/>
              <a:t>Gradient Descent (GD) for LR</a:t>
            </a:r>
          </a:p>
          <a:p>
            <a:r>
              <a:rPr lang="en-US" altLang="zh-CN" dirty="0"/>
              <a:t>Stochastic GD (SGD) for LR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93DFD-49D2-4B52-9B44-9506E589DB4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2021/3/12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129193" y="3370301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0" y="89385"/>
                </a:moveTo>
                <a:lnTo>
                  <a:pt x="413054" y="89385"/>
                </a:lnTo>
                <a:lnTo>
                  <a:pt x="413054" y="0"/>
                </a:lnTo>
                <a:lnTo>
                  <a:pt x="591825" y="178770"/>
                </a:lnTo>
                <a:lnTo>
                  <a:pt x="413054" y="357541"/>
                </a:lnTo>
                <a:lnTo>
                  <a:pt x="413054" y="268155"/>
                </a:lnTo>
                <a:lnTo>
                  <a:pt x="0" y="268155"/>
                </a:lnTo>
                <a:lnTo>
                  <a:pt x="0" y="89385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29193" y="3370301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81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019-21F1-4E0A-B93E-A9C8A1065E40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6" name="object 3"/>
          <p:cNvSpPr txBox="1"/>
          <p:nvPr/>
        </p:nvSpPr>
        <p:spPr>
          <a:xfrm>
            <a:off x="707389" y="1808479"/>
            <a:ext cx="29141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The Cost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707389" y="3369055"/>
            <a:ext cx="82530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400" dirty="0">
                <a:latin typeface="Calibri"/>
                <a:cs typeface="Calibri"/>
              </a:rPr>
              <a:t>Consider a </a:t>
            </a:r>
            <a:r>
              <a:rPr sz="2400" b="1" spc="-10" dirty="0">
                <a:solidFill>
                  <a:srgbClr val="CC3300"/>
                </a:solidFill>
                <a:latin typeface="Calibri"/>
                <a:cs typeface="Calibri"/>
              </a:rPr>
              <a:t>gradient </a:t>
            </a:r>
            <a:r>
              <a:rPr sz="2400" b="1" spc="-5" dirty="0">
                <a:solidFill>
                  <a:srgbClr val="CC3300"/>
                </a:solidFill>
                <a:latin typeface="Calibri"/>
                <a:cs typeface="Calibri"/>
              </a:rPr>
              <a:t>descent </a:t>
            </a:r>
            <a:r>
              <a:rPr sz="2400" spc="-5" dirty="0">
                <a:latin typeface="Calibri"/>
                <a:cs typeface="Calibri"/>
              </a:rPr>
              <a:t>algorithm 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reformulate: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39" name="图片 38" descr="1_副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59" y="2350736"/>
            <a:ext cx="2651990" cy="784928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9460" y="3859457"/>
            <a:ext cx="6623050" cy="240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环形箭头 15"/>
          <p:cNvSpPr/>
          <p:nvPr/>
        </p:nvSpPr>
        <p:spPr>
          <a:xfrm flipH="1">
            <a:off x="3615055" y="1621578"/>
            <a:ext cx="1872000" cy="1368000"/>
          </a:xfrm>
          <a:prstGeom prst="circularArrow">
            <a:avLst>
              <a:gd name="adj1" fmla="val 0"/>
              <a:gd name="adj2" fmla="val 1142319"/>
              <a:gd name="adj3" fmla="val 20426247"/>
              <a:gd name="adj4" fmla="val 1076215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273267" y="1536303"/>
                <a:ext cx="3687163" cy="725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𝐽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zh-CN" alt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⃑"/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7" y="1536303"/>
                <a:ext cx="3687163" cy="725776"/>
              </a:xfrm>
              <a:prstGeom prst="rect">
                <a:avLst/>
              </a:prstGeom>
              <a:blipFill>
                <a:blip r:embed="rId4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环形箭头 22"/>
          <p:cNvSpPr/>
          <p:nvPr/>
        </p:nvSpPr>
        <p:spPr>
          <a:xfrm rot="5400000">
            <a:off x="6308266" y="3099080"/>
            <a:ext cx="3217378" cy="1543375"/>
          </a:xfrm>
          <a:prstGeom prst="circularArrow">
            <a:avLst>
              <a:gd name="adj1" fmla="val 0"/>
              <a:gd name="adj2" fmla="val 449663"/>
              <a:gd name="adj3" fmla="val 21099220"/>
              <a:gd name="adj4" fmla="val 11433180"/>
              <a:gd name="adj5" fmla="val 40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601664" y="323011"/>
            <a:ext cx="4350385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LR </a:t>
            </a:r>
            <a:r>
              <a:rPr kumimoji="0" lang="en-US" sz="40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with </a:t>
            </a:r>
            <a:r>
              <a:rPr lang="en-US" altLang="zh-CN" sz="4000" spc="-20" dirty="0">
                <a:ea typeface="宋体" panose="02010600030101010101" pitchFamily="2" charset="-122"/>
              </a:rPr>
              <a:t>batch</a:t>
            </a:r>
            <a:r>
              <a:rPr lang="en-US" altLang="zh-CN" sz="4000" spc="-65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GD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5870"/>
            <a:ext cx="8515350" cy="793404"/>
          </a:xfrm>
        </p:spPr>
        <p:txBody>
          <a:bodyPr/>
          <a:lstStyle/>
          <a:p>
            <a:pPr algn="r"/>
            <a:r>
              <a:rPr lang="en-US" altLang="zh-CN" sz="3200" dirty="0"/>
              <a:t>Today: Multivariate Linear Regression in a Nutshell</a:t>
            </a:r>
            <a:endParaRPr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56" y="1318665"/>
            <a:ext cx="8845009" cy="483829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77C6-0B94-4D28-BBF8-CCBB5249F929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7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72C9-CD6B-411A-A571-FD2465D177D7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object 2"/>
          <p:cNvSpPr txBox="1"/>
          <p:nvPr/>
        </p:nvSpPr>
        <p:spPr>
          <a:xfrm>
            <a:off x="493754" y="432677"/>
            <a:ext cx="469798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dirty="0">
                <a:cs typeface="Calibri Light"/>
              </a:rPr>
              <a:t>LR </a:t>
            </a:r>
            <a:r>
              <a:rPr sz="3300" b="0" spc="-5" dirty="0">
                <a:cs typeface="Calibri Light"/>
              </a:rPr>
              <a:t>with </a:t>
            </a:r>
            <a:r>
              <a:rPr sz="3300" b="0" spc="-15" dirty="0">
                <a:solidFill>
                  <a:srgbClr val="0000FF"/>
                </a:solidFill>
                <a:cs typeface="Calibri Light"/>
              </a:rPr>
              <a:t>Stochastic </a:t>
            </a:r>
            <a:r>
              <a:rPr sz="3300" b="0" dirty="0">
                <a:cs typeface="Calibri Light"/>
              </a:rPr>
              <a:t>GD</a:t>
            </a:r>
            <a:r>
              <a:rPr sz="3300" b="0" spc="-15" dirty="0">
                <a:cs typeface="Calibri Light"/>
              </a:rPr>
              <a:t> </a:t>
            </a:r>
            <a:r>
              <a:rPr sz="3300" dirty="0">
                <a:latin typeface="Wingdings"/>
                <a:cs typeface="Wingdings"/>
              </a:rPr>
              <a:t>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493754" y="1623016"/>
            <a:ext cx="25793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20" dirty="0">
                <a:latin typeface="Calibri"/>
                <a:cs typeface="Calibri"/>
              </a:rPr>
              <a:t>Batch </a:t>
            </a:r>
            <a:r>
              <a:rPr sz="2800" dirty="0">
                <a:latin typeface="Calibri"/>
                <a:cs typeface="Calibri"/>
              </a:rPr>
              <a:t>GD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rule: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493754" y="2566873"/>
            <a:ext cx="8244201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09550" algn="l"/>
              </a:tabLst>
            </a:pP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For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a single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point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(i-th),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have: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000" dirty="0">
              <a:latin typeface="Cambria"/>
              <a:cs typeface="Cambria"/>
            </a:endParaRPr>
          </a:p>
          <a:p>
            <a:pPr marL="552450" marR="30480" lvl="1" indent="-171450">
              <a:lnSpc>
                <a:spcPts val="3500"/>
              </a:lnSpc>
              <a:spcBef>
                <a:spcPts val="1440"/>
              </a:spcBef>
              <a:buSzPct val="96875"/>
              <a:buFont typeface="Wingdings"/>
              <a:buChar char=""/>
              <a:tabLst>
                <a:tab pos="7048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"</a:t>
            </a:r>
            <a:r>
              <a:rPr sz="2800" b="1" spc="-15" dirty="0">
                <a:solidFill>
                  <a:srgbClr val="CC3300"/>
                </a:solidFill>
                <a:latin typeface="Calibri"/>
                <a:cs typeface="Calibri"/>
              </a:rPr>
              <a:t>stochastic</a:t>
            </a:r>
            <a:r>
              <a:rPr sz="2800" spc="-15" dirty="0">
                <a:latin typeface="Calibri"/>
                <a:cs typeface="Calibri"/>
              </a:rPr>
              <a:t>” </a:t>
            </a:r>
            <a:r>
              <a:rPr sz="2800" spc="-10" dirty="0">
                <a:latin typeface="Calibri"/>
                <a:cs typeface="Calibri"/>
              </a:rPr>
              <a:t>descent </a:t>
            </a:r>
            <a:r>
              <a:rPr sz="2800" spc="-5" dirty="0">
                <a:latin typeface="Calibri"/>
                <a:cs typeface="Calibri"/>
              </a:rPr>
              <a:t>algorithm,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used  </a:t>
            </a:r>
            <a:r>
              <a:rPr sz="2800" dirty="0">
                <a:latin typeface="Calibri"/>
                <a:cs typeface="Calibri"/>
              </a:rPr>
              <a:t>as an </a:t>
            </a:r>
            <a:r>
              <a:rPr sz="2800" b="1" spc="-5" dirty="0">
                <a:solidFill>
                  <a:srgbClr val="CC3300"/>
                </a:solidFill>
                <a:latin typeface="Calibri"/>
                <a:cs typeface="Calibri"/>
              </a:rPr>
              <a:t>on-line </a:t>
            </a:r>
            <a:r>
              <a:rPr sz="2800" spc="-5" dirty="0">
                <a:latin typeface="Calibri"/>
                <a:cs typeface="Calibri"/>
              </a:rPr>
              <a:t>algorithm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8950" y="1204231"/>
            <a:ext cx="4465637" cy="107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6460" y="3357924"/>
            <a:ext cx="4640263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5154-D183-4033-9B59-8ADCA832BF6F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546" y="2386745"/>
            <a:ext cx="2233613" cy="183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97369" y="766313"/>
                <a:ext cx="27369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𝑑𝑒𝑟𝑖𝑣𝑎𝑡𝑖𝑜𝑛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𝛻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9" y="766313"/>
                <a:ext cx="2736903" cy="369332"/>
              </a:xfrm>
              <a:prstGeom prst="rect">
                <a:avLst/>
              </a:prstGeom>
              <a:blipFill>
                <a:blip r:embed="rId3"/>
                <a:stretch>
                  <a:fillRect l="-2450" r="-668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148409" y="5270361"/>
                <a:ext cx="3060261" cy="547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zh-CN" alt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09" y="5270361"/>
                <a:ext cx="3060261" cy="547907"/>
              </a:xfrm>
              <a:prstGeom prst="rect">
                <a:avLst/>
              </a:prstGeom>
              <a:blipFill>
                <a:blip r:embed="rId4"/>
                <a:stretch>
                  <a:fillRect l="-3984" t="-6742" b="-32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F7D7-7AD7-4011-8541-F278E2C029C4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97990" y="463774"/>
            <a:ext cx="79603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508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-15" dirty="0">
                <a:ea typeface="+mj-ea"/>
                <a:cs typeface="Calibri Light"/>
              </a:rPr>
              <a:t>Stochastic gradient descent: Online Learning Algorithm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870507" y="2015610"/>
            <a:ext cx="11202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GD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5774841" y="1944115"/>
            <a:ext cx="80693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GD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5629250" y="2334931"/>
            <a:ext cx="3091370" cy="3405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613066" y="2397766"/>
            <a:ext cx="3512737" cy="3658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4125804" y="3580229"/>
            <a:ext cx="1319235" cy="777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4125804" y="3580229"/>
            <a:ext cx="1319530" cy="777875"/>
          </a:xfrm>
          <a:custGeom>
            <a:avLst/>
            <a:gdLst/>
            <a:ahLst/>
            <a:cxnLst/>
            <a:rect l="l" t="t" r="r" b="b"/>
            <a:pathLst>
              <a:path w="1319529" h="777875">
                <a:moveTo>
                  <a:pt x="0" y="388679"/>
                </a:moveTo>
                <a:lnTo>
                  <a:pt x="388679" y="0"/>
                </a:lnTo>
                <a:lnTo>
                  <a:pt x="388679" y="194340"/>
                </a:lnTo>
                <a:lnTo>
                  <a:pt x="930555" y="194340"/>
                </a:lnTo>
                <a:lnTo>
                  <a:pt x="930555" y="0"/>
                </a:lnTo>
                <a:lnTo>
                  <a:pt x="1319235" y="388679"/>
                </a:lnTo>
                <a:lnTo>
                  <a:pt x="930555" y="777359"/>
                </a:lnTo>
                <a:lnTo>
                  <a:pt x="930555" y="583020"/>
                </a:lnTo>
                <a:lnTo>
                  <a:pt x="388679" y="583020"/>
                </a:lnTo>
                <a:lnTo>
                  <a:pt x="388679" y="777359"/>
                </a:lnTo>
                <a:lnTo>
                  <a:pt x="0" y="388679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4478145" y="3806444"/>
            <a:ext cx="61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30C-C2CD-465B-8EDC-B8D781F3CDDE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5" name="object 8"/>
          <p:cNvSpPr txBox="1">
            <a:spLocks/>
          </p:cNvSpPr>
          <p:nvPr/>
        </p:nvSpPr>
        <p:spPr>
          <a:xfrm>
            <a:off x="520312" y="433683"/>
            <a:ext cx="8103376" cy="5418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325880" marR="5080" lvl="0" indent="-1313815" algn="l" defTabSz="914400" rtl="0" eaLnBrk="1" fontAlgn="auto" latinLnBrk="0" hangingPunct="1">
              <a:lnSpc>
                <a:spcPct val="79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Stochastic </a:t>
            </a:r>
            <a:r>
              <a:rPr kumimoji="0" lang="en-US" sz="3200" b="0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gradient </a:t>
            </a:r>
            <a:r>
              <a:rPr kumimoji="0" lang="en-US" sz="3200" b="0" i="0" u="none" strike="noStrike" kern="1200" cap="none" spc="-1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descent</a:t>
            </a:r>
            <a:r>
              <a:rPr lang="en-US" sz="3200" spc="-10" noProof="0" dirty="0">
                <a:ea typeface="宋体" panose="02010600030101010101" pitchFamily="2" charset="-122"/>
                <a:cs typeface="+mj-cs"/>
              </a:rPr>
              <a:t>: </a:t>
            </a:r>
            <a:r>
              <a:rPr kumimoji="0" lang="en-US" sz="3200" b="0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More</a:t>
            </a:r>
            <a:r>
              <a:rPr kumimoji="0" lang="en-US" sz="3200" b="0" i="0" u="none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 variations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7" name="object 10"/>
          <p:cNvSpPr txBox="1"/>
          <p:nvPr/>
        </p:nvSpPr>
        <p:spPr>
          <a:xfrm>
            <a:off x="628650" y="1903923"/>
            <a:ext cx="3595370" cy="262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sz="2800" spc="-5" dirty="0">
                <a:latin typeface="Calibri"/>
                <a:cs typeface="Calibri"/>
              </a:rPr>
              <a:t>Single-sample: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lang="en-US" sz="5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5400" dirty="0">
              <a:latin typeface="Calibri"/>
              <a:cs typeface="Calibri"/>
            </a:endParaRPr>
          </a:p>
          <a:p>
            <a:pPr marL="584200" indent="-571500">
              <a:lnSpc>
                <a:spcPct val="100000"/>
              </a:lnSpc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sz="2800" spc="-15" dirty="0">
                <a:latin typeface="Calibri"/>
                <a:cs typeface="Calibri"/>
              </a:rPr>
              <a:t>Mini-batch: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5666" y="4361841"/>
            <a:ext cx="5989637" cy="138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558474" y="2715491"/>
                <a:ext cx="5884830" cy="500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t</m:t>
                        </m:r>
                        <m:r>
                          <a:rPr lang="en-US" altLang="zh-CN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宋体" panose="02010600030101010101" pitchFamily="2" charset="-122"/>
                  </a:rPr>
                  <a:t>+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𝛼</m:t>
                    </m:r>
                    <m:r>
                      <a:rPr lang="en-US" altLang="zh-CN" sz="2800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宋体" panose="02010600030101010101" pitchFamily="2" charset="-122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sz="280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800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sup>
                    </m:sSup>
                    <m:r>
                      <a:rPr lang="en-US" altLang="zh-CN" sz="2800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acc>
                      <m:accPr>
                        <m:chr m:val="⃑"/>
                        <m:ctrlP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74" y="2715491"/>
                <a:ext cx="5884830" cy="500330"/>
              </a:xfrm>
              <a:prstGeom prst="rect">
                <a:avLst/>
              </a:prstGeom>
              <a:blipFill>
                <a:blip r:embed="rId3"/>
                <a:stretch>
                  <a:fillRect t="-7229" b="-42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EEE7-08E2-493F-9EF1-B1A19E8086C2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5" name="object 2"/>
          <p:cNvSpPr txBox="1"/>
          <p:nvPr/>
        </p:nvSpPr>
        <p:spPr>
          <a:xfrm>
            <a:off x="409569" y="970539"/>
            <a:ext cx="7608158" cy="19415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Mini-batch: (stochastic gradient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descent)</a:t>
            </a:r>
            <a:endParaRPr sz="2800" dirty="0">
              <a:latin typeface="Calibri"/>
              <a:cs typeface="Calibri"/>
            </a:endParaRPr>
          </a:p>
          <a:p>
            <a:pPr marL="812800" indent="-343535">
              <a:lnSpc>
                <a:spcPts val="2135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endParaRPr lang="en-US" sz="2800" spc="-10" dirty="0">
              <a:latin typeface="Calibri"/>
              <a:cs typeface="Calibri"/>
            </a:endParaRPr>
          </a:p>
          <a:p>
            <a:pPr marL="812800" indent="-343535">
              <a:lnSpc>
                <a:spcPts val="2135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spc="-10" dirty="0">
                <a:latin typeface="Calibri"/>
                <a:cs typeface="Calibri"/>
              </a:rPr>
              <a:t>Motivation: datasets are </a:t>
            </a:r>
            <a:r>
              <a:rPr sz="2400" spc="-5" dirty="0">
                <a:latin typeface="Calibri"/>
                <a:cs typeface="Calibri"/>
              </a:rPr>
              <a:t>often </a:t>
            </a:r>
            <a:r>
              <a:rPr sz="2400" dirty="0">
                <a:latin typeface="Calibri"/>
                <a:cs typeface="Calibri"/>
              </a:rPr>
              <a:t>highly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redundant.</a:t>
            </a:r>
            <a:endParaRPr sz="2400" dirty="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Calibri"/>
                <a:cs typeface="Calibri"/>
              </a:rPr>
              <a:t>Compute the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on a </a:t>
            </a:r>
            <a:r>
              <a:rPr sz="2400" spc="-5" dirty="0">
                <a:latin typeface="Calibri"/>
                <a:cs typeface="Calibri"/>
              </a:rPr>
              <a:t>small </a:t>
            </a:r>
            <a:r>
              <a:rPr sz="2400" spc="-10" dirty="0">
                <a:latin typeface="Calibri"/>
                <a:cs typeface="Calibri"/>
              </a:rPr>
              <a:t>mini-batch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samples </a:t>
            </a:r>
            <a:r>
              <a:rPr sz="2400" dirty="0">
                <a:latin typeface="Calibri"/>
                <a:cs typeface="Calibri"/>
              </a:rPr>
              <a:t>(e.g.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B=32/64/)</a:t>
            </a:r>
            <a:endParaRPr sz="2400" dirty="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15" dirty="0">
                <a:latin typeface="Calibri"/>
                <a:cs typeface="Calibri"/>
              </a:rPr>
              <a:t>faster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computationally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569" y="3257169"/>
            <a:ext cx="53755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Epoch/cover all examples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GD: one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SGD: n-</a:t>
            </a:r>
            <a:r>
              <a:rPr lang="en-US" altLang="zh-CN" sz="2400" dirty="0" err="1">
                <a:solidFill>
                  <a:srgbClr val="FF0000"/>
                </a:solidFill>
                <a:ea typeface="宋体" panose="02010600030101010101" pitchFamily="2" charset="-122"/>
              </a:rPr>
              <a:t>tr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 updates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FF0000"/>
                </a:solidFill>
                <a:ea typeface="宋体" panose="02010600030101010101" pitchFamily="2" charset="-122"/>
              </a:rPr>
              <a:t>minSGD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: n-tr/B updates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1BCC-D119-48E0-8B12-881DE43D1649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77692" y="414077"/>
            <a:ext cx="880202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5" dirty="0">
                <a:cs typeface="Calibri Light"/>
              </a:rPr>
              <a:t>(Stochastic) Gradient Descent (Iteratively Optimize)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90" y="1719579"/>
            <a:ext cx="5817235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0"/>
              </a:spcBef>
              <a:buSzPct val="97500"/>
              <a:buFont typeface="Arial" panose="020B0604020202020204" pitchFamily="34" charset="0"/>
              <a:buChar char="•"/>
              <a:tabLst>
                <a:tab pos="191770" algn="l"/>
              </a:tabLst>
            </a:pP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Rate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Matters</a:t>
            </a:r>
            <a:endParaRPr sz="2800" dirty="0">
              <a:latin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buSzPct val="97500"/>
              <a:buFont typeface="Arial" panose="020B0604020202020204" pitchFamily="34" charset="0"/>
              <a:buChar char="•"/>
              <a:tabLst>
                <a:tab pos="191770" algn="l"/>
              </a:tabLst>
            </a:pPr>
            <a:r>
              <a:rPr sz="2800" spc="-10" dirty="0">
                <a:latin typeface="Calibri"/>
                <a:cs typeface="Calibri"/>
              </a:rPr>
              <a:t>Starting </a:t>
            </a:r>
            <a:r>
              <a:rPr sz="2800" spc="-15" dirty="0">
                <a:latin typeface="Calibri"/>
                <a:cs typeface="Calibri"/>
              </a:rPr>
              <a:t>point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matters</a:t>
            </a:r>
            <a:endParaRPr sz="28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SzPct val="97500"/>
              <a:buFont typeface="Arial" panose="020B0604020202020204" pitchFamily="34" charset="0"/>
              <a:buChar char="•"/>
              <a:tabLst>
                <a:tab pos="304800" algn="l"/>
              </a:tabLst>
            </a:pPr>
            <a:r>
              <a:rPr sz="2800" spc="-10" dirty="0">
                <a:latin typeface="Calibri"/>
                <a:cs typeface="Calibri"/>
              </a:rPr>
              <a:t>Objective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matters</a:t>
            </a:r>
            <a:endParaRPr sz="2800" dirty="0">
              <a:latin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SzPct val="97500"/>
              <a:buFont typeface="Arial" panose="020B0604020202020204" pitchFamily="34" charset="0"/>
              <a:buChar char="•"/>
              <a:tabLst>
                <a:tab pos="304800" algn="l"/>
              </a:tabLst>
            </a:pPr>
            <a:r>
              <a:rPr sz="2800" spc="-15" dirty="0">
                <a:latin typeface="Calibri"/>
                <a:cs typeface="Calibri"/>
              </a:rPr>
              <a:t>Stop </a:t>
            </a:r>
            <a:r>
              <a:rPr sz="2800" spc="-10" dirty="0">
                <a:latin typeface="Calibri"/>
                <a:cs typeface="Calibri"/>
              </a:rPr>
              <a:t>criterion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matters!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5E96-4324-4E59-9E41-5866D28DDA34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1504" y="2197223"/>
            <a:ext cx="33147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12"/>
          <p:cNvSpPr txBox="1"/>
          <p:nvPr/>
        </p:nvSpPr>
        <p:spPr>
          <a:xfrm>
            <a:off x="3721617" y="5710018"/>
            <a:ext cx="4294505" cy="64643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0805" marR="191770">
              <a:lnSpc>
                <a:spcPct val="102200"/>
              </a:lnSpc>
              <a:spcBef>
                <a:spcPts val="204"/>
              </a:spcBef>
            </a:pPr>
            <a:r>
              <a:rPr sz="1800" spc="-10" dirty="0">
                <a:latin typeface="Calibri"/>
                <a:cs typeface="Calibri"/>
              </a:rPr>
              <a:t>Each </a:t>
            </a:r>
            <a:r>
              <a:rPr sz="1800" spc="-5" dirty="0">
                <a:latin typeface="Calibri"/>
                <a:cs typeface="Calibri"/>
              </a:rPr>
              <a:t>pass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SGD </a:t>
            </a:r>
            <a:r>
              <a:rPr sz="1800" spc="-10" dirty="0">
                <a:latin typeface="Calibri"/>
                <a:cs typeface="Calibri"/>
              </a:rPr>
              <a:t>repeated cycling through  </a:t>
            </a:r>
            <a:r>
              <a:rPr sz="1800" dirty="0">
                <a:latin typeface="Calibri"/>
                <a:cs typeface="Calibri"/>
              </a:rPr>
              <a:t>all </a:t>
            </a:r>
            <a:r>
              <a:rPr sz="1800" spc="-5" dirty="0">
                <a:latin typeface="Calibri"/>
                <a:cs typeface="Calibri"/>
              </a:rPr>
              <a:t>samples in </a:t>
            </a:r>
            <a:r>
              <a:rPr sz="1800" dirty="0">
                <a:latin typeface="Calibri"/>
                <a:cs typeface="Calibri"/>
              </a:rPr>
              <a:t>the whole </a:t>
            </a:r>
            <a:r>
              <a:rPr sz="1800" spc="-10" dirty="0">
                <a:latin typeface="Calibri"/>
                <a:cs typeface="Calibri"/>
              </a:rPr>
              <a:t>train</a:t>
            </a:r>
            <a:r>
              <a:rPr sz="1800" spc="-1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an epoch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1800" dirty="0">
              <a:latin typeface="Calibri"/>
              <a:cs typeface="Calibri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923637" y="812802"/>
            <a:ext cx="9237" cy="4682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932874" y="5495636"/>
            <a:ext cx="737061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983734" y="5556663"/>
            <a:ext cx="145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Epoch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8582" y="351136"/>
            <a:ext cx="310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Men- training loss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6095" y="786865"/>
            <a:ext cx="385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One good plot for GD/SGD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3" name="弧形 12"/>
          <p:cNvSpPr/>
          <p:nvPr/>
        </p:nvSpPr>
        <p:spPr>
          <a:xfrm flipH="1" flipV="1">
            <a:off x="1250594" y="1309556"/>
            <a:ext cx="9001769" cy="3374802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381B2-F1EF-4C37-A2CE-0061F2255601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5" name="object 5"/>
          <p:cNvSpPr txBox="1"/>
          <p:nvPr/>
        </p:nvSpPr>
        <p:spPr>
          <a:xfrm>
            <a:off x="665864" y="1162812"/>
            <a:ext cx="4878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5" dirty="0">
                <a:latin typeface="Calibri"/>
                <a:cs typeface="Calibri"/>
              </a:rPr>
              <a:t>Train </a:t>
            </a:r>
            <a:r>
              <a:rPr sz="3200" dirty="0">
                <a:latin typeface="Calibri"/>
                <a:cs typeface="Calibri"/>
              </a:rPr>
              <a:t>MSE </a:t>
            </a:r>
            <a:r>
              <a:rPr sz="3200" spc="-15" dirty="0">
                <a:latin typeface="Calibri"/>
                <a:cs typeface="Calibri"/>
              </a:rPr>
              <a:t>Error to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observe: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4391882"/>
            <a:ext cx="8522970" cy="15913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 marR="97790">
              <a:lnSpc>
                <a:spcPct val="99400"/>
              </a:lnSpc>
              <a:spcBef>
                <a:spcPts val="280"/>
              </a:spcBef>
            </a:pP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many </a:t>
            </a:r>
            <a:r>
              <a:rPr sz="1800" spc="-5" dirty="0">
                <a:latin typeface="Calibri"/>
                <a:cs typeface="Calibri"/>
              </a:rPr>
              <a:t>situations, visualizing </a:t>
            </a:r>
            <a:r>
              <a:rPr sz="1800" spc="-20" dirty="0">
                <a:latin typeface="Calibri"/>
                <a:cs typeface="Calibri"/>
              </a:rPr>
              <a:t>Train-MSE </a:t>
            </a:r>
            <a:r>
              <a:rPr sz="1800" spc="-5" dirty="0">
                <a:latin typeface="Calibri"/>
                <a:cs typeface="Calibri"/>
              </a:rPr>
              <a:t>can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5" dirty="0">
                <a:latin typeface="Calibri"/>
                <a:cs typeface="Calibri"/>
              </a:rPr>
              <a:t>helpful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understand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behavior </a:t>
            </a:r>
            <a:r>
              <a:rPr sz="1800" dirty="0">
                <a:latin typeface="Calibri"/>
                <a:cs typeface="Calibri"/>
              </a:rPr>
              <a:t>of  </a:t>
            </a:r>
            <a:r>
              <a:rPr sz="1800" spc="-10" dirty="0">
                <a:latin typeface="Calibri"/>
                <a:cs typeface="Calibri"/>
              </a:rPr>
              <a:t>your </a:t>
            </a:r>
            <a:r>
              <a:rPr sz="1800" spc="-5" dirty="0">
                <a:latin typeface="Calibri"/>
                <a:cs typeface="Calibri"/>
              </a:rPr>
              <a:t>method, </a:t>
            </a:r>
            <a:r>
              <a:rPr sz="1800" dirty="0">
                <a:latin typeface="Calibri"/>
                <a:cs typeface="Calibri"/>
              </a:rPr>
              <a:t>e.g., </a:t>
            </a:r>
            <a:r>
              <a:rPr sz="1800" spc="-5" dirty="0">
                <a:latin typeface="Calibri"/>
                <a:cs typeface="Calibri"/>
              </a:rPr>
              <a:t>the influence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hyper parameter you </a:t>
            </a:r>
            <a:r>
              <a:rPr sz="1800" spc="-5" dirty="0">
                <a:latin typeface="Calibri"/>
                <a:cs typeface="Calibri"/>
              </a:rPr>
              <a:t>chose; </a:t>
            </a:r>
            <a:r>
              <a:rPr sz="1800" dirty="0">
                <a:latin typeface="Calibri"/>
                <a:cs typeface="Calibri"/>
              </a:rPr>
              <a:t>e.g., </a:t>
            </a:r>
            <a:r>
              <a:rPr sz="1800" spc="-5" dirty="0">
                <a:latin typeface="Calibri"/>
                <a:cs typeface="Calibri"/>
              </a:rPr>
              <a:t>how it decreases  with epochs,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  <a:p>
            <a:pPr marL="143510" marR="535940" indent="-52705">
              <a:lnSpc>
                <a:spcPts val="2090"/>
              </a:lnSpc>
              <a:spcBef>
                <a:spcPts val="1110"/>
              </a:spcBef>
            </a:pPr>
            <a:r>
              <a:rPr sz="1800" spc="-5" dirty="0">
                <a:latin typeface="Calibri"/>
                <a:cs typeface="Calibri"/>
              </a:rPr>
              <a:t>In Homework,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10" dirty="0">
                <a:latin typeface="Calibri"/>
                <a:cs typeface="Calibri"/>
              </a:rPr>
              <a:t>we </a:t>
            </a:r>
            <a:r>
              <a:rPr sz="1800" spc="-5" dirty="0">
                <a:latin typeface="Calibri"/>
                <a:cs typeface="Calibri"/>
              </a:rPr>
              <a:t>ask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plots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training </a:t>
            </a:r>
            <a:r>
              <a:rPr sz="1800" spc="-35" dirty="0">
                <a:latin typeface="Calibri"/>
                <a:cs typeface="Calibri"/>
              </a:rPr>
              <a:t>error, </a:t>
            </a:r>
            <a:r>
              <a:rPr sz="1800" spc="-10" dirty="0">
                <a:latin typeface="Calibri"/>
                <a:cs typeface="Calibri"/>
              </a:rPr>
              <a:t>we </a:t>
            </a:r>
            <a:r>
              <a:rPr sz="1800" spc="-5" dirty="0">
                <a:latin typeface="Calibri"/>
                <a:cs typeface="Calibri"/>
              </a:rPr>
              <a:t>ask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the MSE </a:t>
            </a:r>
            <a:r>
              <a:rPr sz="1800" spc="-10" dirty="0">
                <a:latin typeface="Calibri"/>
                <a:cs typeface="Calibri"/>
              </a:rPr>
              <a:t>per-sample  </a:t>
            </a:r>
            <a:r>
              <a:rPr sz="1800" spc="-15" dirty="0">
                <a:latin typeface="Calibri"/>
                <a:cs typeface="Calibri"/>
              </a:rPr>
              <a:t>train errors; </a:t>
            </a:r>
            <a:r>
              <a:rPr sz="1800" spc="-5" dirty="0">
                <a:latin typeface="Calibri"/>
                <a:cs typeface="Calibri"/>
              </a:rPr>
              <a:t>Because it is </a:t>
            </a:r>
            <a:r>
              <a:rPr sz="1800" spc="-10" dirty="0">
                <a:latin typeface="Calibri"/>
                <a:cs typeface="Calibri"/>
              </a:rPr>
              <a:t>comparable </a:t>
            </a:r>
            <a:r>
              <a:rPr sz="1800" spc="-15" dirty="0">
                <a:latin typeface="Calibri"/>
                <a:cs typeface="Calibri"/>
              </a:rPr>
              <a:t>to test </a:t>
            </a:r>
            <a:r>
              <a:rPr sz="1800" spc="-5" dirty="0">
                <a:latin typeface="Calibri"/>
                <a:cs typeface="Calibri"/>
              </a:rPr>
              <a:t>MSE </a:t>
            </a:r>
            <a:r>
              <a:rPr sz="1800" spc="-10" dirty="0">
                <a:latin typeface="Calibri"/>
                <a:cs typeface="Calibri"/>
              </a:rPr>
              <a:t>error (later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cover).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245" y="2153505"/>
            <a:ext cx="5402263" cy="165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79889-DF53-48F0-90D0-6FB5E9C17063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50235" y="414077"/>
            <a:ext cx="495743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5" dirty="0">
                <a:cs typeface="Calibri Light"/>
              </a:rPr>
              <a:t>When to stop (S)GD ?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90" y="1739900"/>
            <a:ext cx="7649209" cy="361445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Lots of </a:t>
            </a:r>
            <a:r>
              <a:rPr sz="2800" spc="-10" dirty="0">
                <a:latin typeface="Calibri"/>
                <a:cs typeface="Calibri"/>
              </a:rPr>
              <a:t>stopping </a:t>
            </a:r>
            <a:r>
              <a:rPr sz="2800" dirty="0">
                <a:latin typeface="Calibri"/>
                <a:cs typeface="Calibri"/>
              </a:rPr>
              <a:t>rules </a:t>
            </a:r>
            <a:r>
              <a:rPr sz="2800" spc="-5" dirty="0">
                <a:latin typeface="Calibri"/>
                <a:cs typeface="Calibri"/>
              </a:rPr>
              <a:t>in 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literature,</a:t>
            </a:r>
            <a:endParaRPr sz="2800" dirty="0">
              <a:latin typeface="Calibri"/>
              <a:cs typeface="Calibri"/>
            </a:endParaRPr>
          </a:p>
          <a:p>
            <a:pPr marL="355600" marR="5080" indent="-342900">
              <a:lnSpc>
                <a:spcPts val="2500"/>
              </a:lnSpc>
              <a:spcBef>
                <a:spcPts val="93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There </a:t>
            </a:r>
            <a:r>
              <a:rPr sz="2800" spc="-15" dirty="0">
                <a:latin typeface="Calibri"/>
                <a:cs typeface="Calibri"/>
              </a:rPr>
              <a:t>are advantages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disadvantages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each, depending 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context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E.g., a </a:t>
            </a:r>
            <a:r>
              <a:rPr sz="2800" spc="-10" dirty="0">
                <a:latin typeface="Calibri"/>
                <a:cs typeface="Calibri"/>
              </a:rPr>
              <a:t>predetermined maximum </a:t>
            </a:r>
            <a:r>
              <a:rPr sz="2800" dirty="0">
                <a:latin typeface="Calibri"/>
                <a:cs typeface="Calibri"/>
              </a:rPr>
              <a:t>number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iterations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E.g., </a:t>
            </a:r>
            <a:r>
              <a:rPr sz="2800" spc="-20" dirty="0">
                <a:latin typeface="Calibri"/>
                <a:cs typeface="Calibri"/>
              </a:rPr>
              <a:t>stop </a:t>
            </a:r>
            <a:r>
              <a:rPr sz="2800" dirty="0">
                <a:latin typeface="Calibri"/>
                <a:cs typeface="Calibri"/>
              </a:rPr>
              <a:t>when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improvement </a:t>
            </a:r>
            <a:r>
              <a:rPr sz="2800" spc="-15" dirty="0">
                <a:latin typeface="Calibri"/>
                <a:cs typeface="Calibri"/>
              </a:rPr>
              <a:t>drops </a:t>
            </a:r>
            <a:r>
              <a:rPr sz="2800" spc="-5" dirty="0">
                <a:latin typeface="Calibri"/>
                <a:cs typeface="Calibri"/>
              </a:rPr>
              <a:t>below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threshold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5" dirty="0">
                <a:latin typeface="Calibri"/>
                <a:cs typeface="Calibri"/>
              </a:rPr>
              <a:t>….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0947D-B194-497D-82B5-FB5C13EBAB43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160408" y="478027"/>
            <a:ext cx="750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6335" algn="l"/>
              </a:tabLst>
              <a:defRPr/>
            </a:pPr>
            <a:r>
              <a:rPr kumimoji="0" lang="en-US" sz="2400" b="1" i="0" u="none" strike="noStrike" kern="1200" cap="none" spc="-35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Today:	</a:t>
            </a:r>
            <a:r>
              <a:rPr kumimoji="0" lang="en-US" sz="2400" b="1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Multivariate Linear Regression </a:t>
            </a:r>
            <a:r>
              <a:rPr kumimoji="0" lang="en-US" sz="2400" b="1" i="0" u="none" strike="noStrike" kern="1200" cap="none" spc="-5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in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a </a:t>
            </a:r>
            <a:r>
              <a:rPr kumimoji="0" lang="en-US" sz="2400" b="1" i="0" u="none" strike="noStrike" kern="1200" cap="none" spc="-5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Nutshell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4370388" y="1190364"/>
            <a:ext cx="3124200" cy="42144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18415" algn="ctr">
              <a:lnSpc>
                <a:spcPct val="100000"/>
              </a:lnSpc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Regression: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y</a:t>
            </a:r>
            <a:r>
              <a:rPr sz="1800" b="1" spc="-1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continuous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280035" marR="195580" algn="ctr">
              <a:lnSpc>
                <a:spcPts val="1800"/>
              </a:lnSpc>
              <a:spcBef>
                <a:spcPts val="1300"/>
              </a:spcBef>
            </a:pP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Y = </a:t>
            </a:r>
            <a:r>
              <a:rPr sz="1800" b="1" spc="-10" dirty="0">
                <a:solidFill>
                  <a:srgbClr val="44546A"/>
                </a:solidFill>
                <a:latin typeface="Arial"/>
                <a:cs typeface="Arial"/>
              </a:rPr>
              <a:t>Weighted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linear</a:t>
            </a:r>
            <a:r>
              <a:rPr sz="1800" b="1" spc="-8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sum 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of</a:t>
            </a:r>
            <a:r>
              <a:rPr sz="1800" b="1" spc="-1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44546A"/>
                </a:solidFill>
                <a:latin typeface="Arial"/>
                <a:cs typeface="Arial"/>
              </a:rPr>
              <a:t>X</a:t>
            </a:r>
            <a:r>
              <a:rPr sz="1750" b="1" spc="5" dirty="0">
                <a:solidFill>
                  <a:srgbClr val="44546A"/>
                </a:solidFill>
                <a:latin typeface="MS PGothic"/>
                <a:cs typeface="MS PGothic"/>
              </a:rPr>
              <a:t>’</a:t>
            </a:r>
            <a:r>
              <a:rPr sz="1800" b="1" spc="5" dirty="0">
                <a:solidFill>
                  <a:srgbClr val="44546A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247015" marR="494665" algn="ctr">
              <a:lnSpc>
                <a:spcPct val="78900"/>
              </a:lnSpc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Sum of Squared</a:t>
            </a:r>
            <a:r>
              <a:rPr sz="1800" b="1" spc="-8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Error  (Least</a:t>
            </a:r>
            <a:r>
              <a:rPr sz="1800" b="1" spc="-1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Squared)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1205"/>
              </a:spcBef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Normal Equation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/ GD /</a:t>
            </a:r>
            <a:r>
              <a:rPr sz="1800" b="1" spc="-2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774700" marR="1071245" indent="-635" algn="ctr">
              <a:lnSpc>
                <a:spcPct val="78900"/>
              </a:lnSpc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Regression  c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ff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icie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5684840" y="1773381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5684840" y="2611581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099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099" y="266700"/>
                </a:lnTo>
                <a:close/>
              </a:path>
              <a:path w="114300" h="381000">
                <a:moveTo>
                  <a:pt x="76198" y="0"/>
                </a:moveTo>
                <a:lnTo>
                  <a:pt x="38098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198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199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5684840" y="337358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684840" y="4182023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712789" y="1190364"/>
            <a:ext cx="2743200" cy="4500880"/>
          </a:xfrm>
          <a:custGeom>
            <a:avLst/>
            <a:gdLst/>
            <a:ahLst/>
            <a:cxnLst/>
            <a:rect l="l" t="t" r="r" b="b"/>
            <a:pathLst>
              <a:path w="2743200" h="4500880">
                <a:moveTo>
                  <a:pt x="2743200" y="0"/>
                </a:moveTo>
                <a:lnTo>
                  <a:pt x="0" y="0"/>
                </a:lnTo>
                <a:lnTo>
                  <a:pt x="0" y="4500368"/>
                </a:lnTo>
                <a:lnTo>
                  <a:pt x="2743200" y="4500368"/>
                </a:lnTo>
                <a:lnTo>
                  <a:pt x="2743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712789" y="1190364"/>
            <a:ext cx="2743200" cy="4500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0805" marR="230504" indent="775335">
              <a:lnSpc>
                <a:spcPts val="5900"/>
              </a:lnSpc>
              <a:spcBef>
                <a:spcPts val="40"/>
              </a:spcBef>
              <a:tabLst>
                <a:tab pos="1637664" algn="l"/>
                <a:tab pos="2021839" algn="l"/>
              </a:tabLst>
            </a:pPr>
            <a:r>
              <a:rPr sz="1800" b="1" spc="-30" dirty="0">
                <a:solidFill>
                  <a:srgbClr val="44546A"/>
                </a:solidFill>
                <a:latin typeface="Arial"/>
                <a:cs typeface="Arial"/>
              </a:rPr>
              <a:t>Task:	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y 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Representation:	x,</a:t>
            </a:r>
            <a:r>
              <a:rPr sz="1800" b="1" spc="-9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f()</a:t>
            </a:r>
            <a:endParaRPr sz="1800">
              <a:latin typeface="Arial"/>
              <a:cs typeface="Arial"/>
            </a:endParaRPr>
          </a:p>
          <a:p>
            <a:pPr marL="342900" marR="182245" indent="-175260">
              <a:lnSpc>
                <a:spcPts val="6050"/>
              </a:lnSpc>
              <a:spcBef>
                <a:spcPts val="80"/>
              </a:spcBef>
              <a:tabLst>
                <a:tab pos="2097405" algn="l"/>
              </a:tabLst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Score Function:	L()  Searc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h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/O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pt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imi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z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920750">
              <a:lnSpc>
                <a:spcPts val="1955"/>
              </a:lnSpc>
            </a:pP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:</a:t>
            </a:r>
            <a:r>
              <a:rPr sz="1800" b="1" spc="-1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argmin()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45415">
              <a:lnSpc>
                <a:spcPct val="100000"/>
              </a:lnSpc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Models, Parameters</a:t>
            </a:r>
            <a:r>
              <a:rPr sz="1800" b="1" spc="-2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0"/>
          <p:cNvSpPr/>
          <p:nvPr/>
        </p:nvSpPr>
        <p:spPr>
          <a:xfrm>
            <a:off x="1951041" y="188841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1951041" y="265041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1951041" y="341241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1912941" y="463193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899"/>
                </a:moveTo>
                <a:lnTo>
                  <a:pt x="0" y="342899"/>
                </a:lnTo>
                <a:lnTo>
                  <a:pt x="57150" y="457199"/>
                </a:lnTo>
                <a:lnTo>
                  <a:pt x="104775" y="361949"/>
                </a:lnTo>
                <a:lnTo>
                  <a:pt x="38100" y="361949"/>
                </a:lnTo>
                <a:lnTo>
                  <a:pt x="38099" y="342899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49"/>
                </a:lnTo>
                <a:lnTo>
                  <a:pt x="76200" y="361949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899"/>
                </a:moveTo>
                <a:lnTo>
                  <a:pt x="76199" y="342899"/>
                </a:lnTo>
                <a:lnTo>
                  <a:pt x="76200" y="361949"/>
                </a:lnTo>
                <a:lnTo>
                  <a:pt x="104775" y="361949"/>
                </a:lnTo>
                <a:lnTo>
                  <a:pt x="114300" y="342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3449504" y="2537401"/>
            <a:ext cx="616084" cy="112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3449504" y="2537401"/>
            <a:ext cx="616585" cy="1129030"/>
          </a:xfrm>
          <a:custGeom>
            <a:avLst/>
            <a:gdLst/>
            <a:ahLst/>
            <a:cxnLst/>
            <a:rect l="l" t="t" r="r" b="b"/>
            <a:pathLst>
              <a:path w="616585" h="1129029">
                <a:moveTo>
                  <a:pt x="0" y="282102"/>
                </a:moveTo>
                <a:lnTo>
                  <a:pt x="308043" y="282102"/>
                </a:lnTo>
                <a:lnTo>
                  <a:pt x="308043" y="0"/>
                </a:lnTo>
                <a:lnTo>
                  <a:pt x="616085" y="564204"/>
                </a:lnTo>
                <a:lnTo>
                  <a:pt x="308043" y="1128409"/>
                </a:lnTo>
                <a:lnTo>
                  <a:pt x="308043" y="846306"/>
                </a:lnTo>
                <a:lnTo>
                  <a:pt x="0" y="846306"/>
                </a:lnTo>
                <a:lnTo>
                  <a:pt x="0" y="282102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0" y="5128568"/>
            <a:ext cx="718185" cy="276225"/>
          </a:xfrm>
          <a:custGeom>
            <a:avLst/>
            <a:gdLst/>
            <a:ahLst/>
            <a:cxnLst/>
            <a:rect l="l" t="t" r="r" b="b"/>
            <a:pathLst>
              <a:path w="718185" h="276225">
                <a:moveTo>
                  <a:pt x="580072" y="0"/>
                </a:moveTo>
                <a:lnTo>
                  <a:pt x="580072" y="68957"/>
                </a:lnTo>
                <a:lnTo>
                  <a:pt x="0" y="68957"/>
                </a:lnTo>
                <a:lnTo>
                  <a:pt x="0" y="206870"/>
                </a:lnTo>
                <a:lnTo>
                  <a:pt x="580072" y="206870"/>
                </a:lnTo>
                <a:lnTo>
                  <a:pt x="580072" y="275827"/>
                </a:lnTo>
                <a:lnTo>
                  <a:pt x="717984" y="137914"/>
                </a:lnTo>
                <a:lnTo>
                  <a:pt x="5800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0" y="5128568"/>
            <a:ext cx="718185" cy="276225"/>
          </a:xfrm>
          <a:custGeom>
            <a:avLst/>
            <a:gdLst/>
            <a:ahLst/>
            <a:cxnLst/>
            <a:rect l="l" t="t" r="r" b="b"/>
            <a:pathLst>
              <a:path w="718185" h="276225">
                <a:moveTo>
                  <a:pt x="0" y="68956"/>
                </a:moveTo>
                <a:lnTo>
                  <a:pt x="580072" y="68956"/>
                </a:lnTo>
                <a:lnTo>
                  <a:pt x="580072" y="0"/>
                </a:lnTo>
                <a:lnTo>
                  <a:pt x="717985" y="137913"/>
                </a:lnTo>
                <a:lnTo>
                  <a:pt x="580072" y="275827"/>
                </a:lnTo>
                <a:lnTo>
                  <a:pt x="580072" y="206870"/>
                </a:lnTo>
                <a:lnTo>
                  <a:pt x="0" y="206870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 txBox="1"/>
          <p:nvPr/>
        </p:nvSpPr>
        <p:spPr>
          <a:xfrm>
            <a:off x="7532199" y="2231273"/>
            <a:ext cx="15328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000" i="1" spc="-345" dirty="0">
                <a:latin typeface="Times New Roman"/>
                <a:cs typeface="Times New Roman"/>
              </a:rPr>
              <a:t>y</a:t>
            </a:r>
            <a:r>
              <a:rPr sz="3000" spc="-517" baseline="2777" dirty="0">
                <a:latin typeface="Times New Roman"/>
                <a:cs typeface="Times New Roman"/>
              </a:rPr>
              <a:t>ˆ</a:t>
            </a:r>
            <a:r>
              <a:rPr sz="3000" spc="-509" baseline="2777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Symbol"/>
                <a:cs typeface="Symbol"/>
              </a:rPr>
              <a:t>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f</a:t>
            </a:r>
            <a:r>
              <a:rPr sz="2000" i="1" spc="-15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(</a:t>
            </a:r>
            <a:r>
              <a:rPr sz="2000" i="1" spc="70" dirty="0">
                <a:latin typeface="Times New Roman"/>
                <a:cs typeface="Times New Roman"/>
              </a:rPr>
              <a:t>x</a:t>
            </a:r>
            <a:r>
              <a:rPr sz="2000" spc="70" dirty="0">
                <a:latin typeface="Times New Roman"/>
                <a:cs typeface="Times New Roman"/>
              </a:rPr>
              <a:t>)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Symbol"/>
                <a:cs typeface="Symbol"/>
              </a:rPr>
              <a:t>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50" i="1" spc="-35" dirty="0">
                <a:latin typeface="Symbol"/>
                <a:cs typeface="Symbol"/>
              </a:rPr>
              <a:t></a:t>
            </a:r>
            <a:r>
              <a:rPr sz="2050" i="1" spc="-290" dirty="0">
                <a:latin typeface="Times New Roman"/>
                <a:cs typeface="Times New Roman"/>
              </a:rPr>
              <a:t> </a:t>
            </a:r>
            <a:r>
              <a:rPr sz="1725" i="1" baseline="43478" dirty="0">
                <a:latin typeface="Times New Roman"/>
                <a:cs typeface="Times New Roman"/>
              </a:rPr>
              <a:t>T</a:t>
            </a:r>
            <a:r>
              <a:rPr sz="1725" i="1" spc="-7" baseline="43478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ways to train / perform optimization  for linear regression models</a:t>
            </a:r>
          </a:p>
          <a:p>
            <a:r>
              <a:rPr lang="en-US" altLang="zh-CN" dirty="0"/>
              <a:t>Review: Gradient Descent</a:t>
            </a:r>
          </a:p>
          <a:p>
            <a:r>
              <a:rPr lang="en-US" altLang="zh-CN" dirty="0"/>
              <a:t>Gradient Descent (GD) for LR</a:t>
            </a:r>
          </a:p>
          <a:p>
            <a:r>
              <a:rPr lang="en-US" altLang="zh-CN" dirty="0"/>
              <a:t>Stochastic GD (SGD) for LR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512A-F518-4BD6-84E0-FBF2B9675950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object 4"/>
          <p:cNvSpPr/>
          <p:nvPr/>
        </p:nvSpPr>
        <p:spPr>
          <a:xfrm>
            <a:off x="36830" y="1615044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329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03E9-1C67-4C6B-A1AD-8E07464C8AB4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28650" y="414077"/>
            <a:ext cx="6395937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5" dirty="0">
                <a:cs typeface="Calibri Light"/>
              </a:rPr>
              <a:t>We aim to make the learned model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88" y="1781556"/>
            <a:ext cx="7431405" cy="25494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1. </a:t>
            </a:r>
            <a:r>
              <a:rPr sz="2800" spc="-20" dirty="0">
                <a:latin typeface="Calibri"/>
                <a:cs typeface="Calibri"/>
              </a:rPr>
              <a:t>Generalize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Well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800" dirty="0">
                <a:latin typeface="Calibri"/>
                <a:cs typeface="Calibri"/>
              </a:rPr>
              <a:t>2. </a:t>
            </a:r>
            <a:r>
              <a:rPr sz="2800" spc="-5" dirty="0">
                <a:latin typeface="Calibri"/>
                <a:cs typeface="Calibri"/>
              </a:rPr>
              <a:t>Computational Scalable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Efficient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800" dirty="0">
                <a:latin typeface="Calibri"/>
                <a:cs typeface="Calibri"/>
              </a:rPr>
              <a:t>3. </a:t>
            </a:r>
            <a:r>
              <a:rPr sz="2800" spc="-20" dirty="0">
                <a:latin typeface="Calibri"/>
                <a:cs typeface="Calibri"/>
              </a:rPr>
              <a:t>Robust </a:t>
            </a:r>
            <a:r>
              <a:rPr sz="2800" dirty="0">
                <a:latin typeface="Calibri"/>
                <a:cs typeface="Calibri"/>
              </a:rPr>
              <a:t>/ </a:t>
            </a:r>
            <a:r>
              <a:rPr sz="2800" spc="-35" dirty="0">
                <a:latin typeface="Calibri"/>
                <a:cs typeface="Calibri"/>
              </a:rPr>
              <a:t>Trustworthy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Interpretable</a:t>
            </a:r>
            <a:endParaRPr sz="2800" dirty="0">
              <a:latin typeface="Calibri"/>
              <a:cs typeface="Calibri"/>
            </a:endParaRPr>
          </a:p>
          <a:p>
            <a:pPr marL="355600" lvl="1">
              <a:lnSpc>
                <a:spcPct val="100000"/>
              </a:lnSpc>
              <a:spcBef>
                <a:spcPts val="65"/>
              </a:spcBef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Especially </a:t>
            </a:r>
            <a:r>
              <a:rPr sz="2400" spc="-2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some </a:t>
            </a:r>
            <a:r>
              <a:rPr sz="2400" spc="-5" dirty="0">
                <a:latin typeface="Calibri"/>
                <a:cs typeface="Calibri"/>
              </a:rPr>
              <a:t>domains, this is about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trust!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0" y="2780039"/>
            <a:ext cx="735965" cy="276225"/>
          </a:xfrm>
          <a:custGeom>
            <a:avLst/>
            <a:gdLst/>
            <a:ahLst/>
            <a:cxnLst/>
            <a:rect l="l" t="t" r="r" b="b"/>
            <a:pathLst>
              <a:path w="735965" h="276225">
                <a:moveTo>
                  <a:pt x="597686" y="0"/>
                </a:moveTo>
                <a:lnTo>
                  <a:pt x="597686" y="68957"/>
                </a:lnTo>
                <a:lnTo>
                  <a:pt x="0" y="68957"/>
                </a:lnTo>
                <a:lnTo>
                  <a:pt x="0" y="206870"/>
                </a:lnTo>
                <a:lnTo>
                  <a:pt x="597686" y="206870"/>
                </a:lnTo>
                <a:lnTo>
                  <a:pt x="597686" y="275827"/>
                </a:lnTo>
                <a:lnTo>
                  <a:pt x="735598" y="137914"/>
                </a:lnTo>
                <a:lnTo>
                  <a:pt x="5976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39801" y="6356351"/>
            <a:ext cx="2057400" cy="365125"/>
          </a:xfrm>
        </p:spPr>
        <p:txBody>
          <a:bodyPr/>
          <a:lstStyle/>
          <a:p>
            <a:fld id="{91FFE1CB-532F-403D-9A5D-3D1161FCCFCF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39801" y="321744"/>
            <a:ext cx="673698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spc="-10" dirty="0">
                <a:solidFill>
                  <a:srgbClr val="CE2CDA"/>
                </a:solidFill>
                <a:ea typeface="+mj-ea"/>
                <a:cs typeface="Calibri Light"/>
              </a:rPr>
              <a:t>Stochastic gradient descent (1)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465593" y="1293251"/>
            <a:ext cx="8439785" cy="4196277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469900" marR="5080" indent="-457200">
              <a:lnSpc>
                <a:spcPct val="78000"/>
              </a:lnSpc>
              <a:spcBef>
                <a:spcPts val="89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3000" spc="-10" dirty="0">
                <a:latin typeface="Calibri"/>
                <a:cs typeface="Calibri"/>
              </a:rPr>
              <a:t>U</a:t>
            </a:r>
            <a:r>
              <a:rPr sz="3000" spc="-10" dirty="0">
                <a:latin typeface="Calibri"/>
                <a:cs typeface="Calibri"/>
              </a:rPr>
              <a:t>seful </a:t>
            </a:r>
            <a:r>
              <a:rPr sz="3000" spc="-5" dirty="0">
                <a:latin typeface="Calibri"/>
                <a:cs typeface="Calibri"/>
              </a:rPr>
              <a:t>when </a:t>
            </a:r>
            <a:r>
              <a:rPr sz="3000" spc="-15" dirty="0">
                <a:latin typeface="Calibri"/>
                <a:cs typeface="Calibri"/>
              </a:rPr>
              <a:t>training </a:t>
            </a:r>
            <a:r>
              <a:rPr sz="3000" spc="-5" dirty="0">
                <a:latin typeface="Calibri"/>
                <a:cs typeface="Calibri"/>
              </a:rPr>
              <a:t>with </a:t>
            </a:r>
            <a:r>
              <a:rPr sz="3000" spc="-10" dirty="0">
                <a:latin typeface="Calibri"/>
                <a:cs typeface="Calibri"/>
              </a:rPr>
              <a:t>massive </a:t>
            </a:r>
            <a:r>
              <a:rPr sz="3000" spc="-15" dirty="0">
                <a:latin typeface="Calibri"/>
                <a:cs typeface="Calibri"/>
              </a:rPr>
              <a:t>datasets </a:t>
            </a:r>
            <a:endParaRPr lang="en-US" sz="3000" spc="-15" dirty="0">
              <a:latin typeface="Calibri"/>
              <a:cs typeface="Calibri"/>
            </a:endParaRPr>
          </a:p>
          <a:p>
            <a:pPr marL="469900" marR="5080" indent="-457200">
              <a:lnSpc>
                <a:spcPct val="78000"/>
              </a:lnSpc>
              <a:spcBef>
                <a:spcPts val="89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3000" spc="-10" dirty="0">
                <a:latin typeface="Calibri"/>
                <a:cs typeface="Calibri"/>
              </a:rPr>
              <a:t>U</a:t>
            </a:r>
            <a:r>
              <a:rPr sz="3000" spc="-10" dirty="0">
                <a:latin typeface="Calibri"/>
                <a:cs typeface="Calibri"/>
              </a:rPr>
              <a:t>seful </a:t>
            </a:r>
            <a:r>
              <a:rPr sz="3000" spc="-5" dirty="0">
                <a:latin typeface="Calibri"/>
                <a:cs typeface="Calibri"/>
              </a:rPr>
              <a:t>when </a:t>
            </a:r>
            <a:r>
              <a:rPr sz="3000" spc="-15" dirty="0">
                <a:latin typeface="Calibri"/>
                <a:cs typeface="Calibri"/>
              </a:rPr>
              <a:t>training </a:t>
            </a:r>
            <a:r>
              <a:rPr sz="3000" spc="-20" dirty="0">
                <a:latin typeface="Calibri"/>
                <a:cs typeface="Calibri"/>
              </a:rPr>
              <a:t>data </a:t>
            </a:r>
            <a:r>
              <a:rPr sz="3000" spc="-10" dirty="0">
                <a:latin typeface="Calibri"/>
                <a:cs typeface="Calibri"/>
              </a:rPr>
              <a:t>arrives </a:t>
            </a:r>
            <a:r>
              <a:rPr sz="3000" spc="-5" dirty="0">
                <a:latin typeface="Calibri"/>
                <a:cs typeface="Calibri"/>
              </a:rPr>
              <a:t>online</a:t>
            </a:r>
            <a:endParaRPr lang="en-US" sz="3000" spc="-5" dirty="0">
              <a:latin typeface="Calibri"/>
              <a:cs typeface="Calibri"/>
            </a:endParaRPr>
          </a:p>
          <a:p>
            <a:pPr marL="469900" marR="5080" indent="-457200">
              <a:lnSpc>
                <a:spcPct val="78000"/>
              </a:lnSpc>
              <a:spcBef>
                <a:spcPts val="89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3000" spc="-5" dirty="0">
                <a:latin typeface="Calibri"/>
                <a:cs typeface="Calibri"/>
              </a:rPr>
              <a:t>SGD </a:t>
            </a:r>
            <a:r>
              <a:rPr lang="en-US" sz="3000" spc="-15" dirty="0">
                <a:latin typeface="Calibri"/>
                <a:cs typeface="Calibri"/>
              </a:rPr>
              <a:t>(</a:t>
            </a:r>
            <a:r>
              <a:rPr sz="3000" spc="-10" dirty="0">
                <a:latin typeface="Calibri"/>
                <a:cs typeface="Calibri"/>
              </a:rPr>
              <a:t>offline training</a:t>
            </a:r>
            <a:r>
              <a:rPr lang="en-US" sz="3000" spc="-10" dirty="0">
                <a:latin typeface="Calibri"/>
                <a:cs typeface="Calibri"/>
              </a:rPr>
              <a:t>)</a:t>
            </a:r>
            <a:r>
              <a:rPr sz="3000" spc="-10" dirty="0">
                <a:latin typeface="Calibri"/>
                <a:cs typeface="Calibri"/>
              </a:rPr>
              <a:t>, by </a:t>
            </a:r>
            <a:r>
              <a:rPr sz="3000" spc="-20" dirty="0">
                <a:latin typeface="Calibri"/>
                <a:cs typeface="Calibri"/>
              </a:rPr>
              <a:t>repeated  </a:t>
            </a:r>
            <a:r>
              <a:rPr sz="3000" spc="-10" dirty="0">
                <a:latin typeface="Calibri"/>
                <a:cs typeface="Calibri"/>
              </a:rPr>
              <a:t>cycling through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dirty="0">
                <a:latin typeface="Calibri"/>
                <a:cs typeface="Calibri"/>
              </a:rPr>
              <a:t>whole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data</a:t>
            </a:r>
            <a:endParaRPr sz="3000" dirty="0">
              <a:latin typeface="Calibri"/>
              <a:cs typeface="Calibri"/>
            </a:endParaRPr>
          </a:p>
          <a:p>
            <a:pPr marL="812800" lvl="1" indent="-457200">
              <a:lnSpc>
                <a:spcPts val="2945"/>
              </a:lnSpc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600" spc="-10" dirty="0">
                <a:latin typeface="Calibri"/>
                <a:cs typeface="Calibri"/>
              </a:rPr>
              <a:t>Each </a:t>
            </a:r>
            <a:r>
              <a:rPr sz="2600" spc="-5" dirty="0">
                <a:latin typeface="Calibri"/>
                <a:cs typeface="Calibri"/>
              </a:rPr>
              <a:t>such pass </a:t>
            </a:r>
            <a:r>
              <a:rPr sz="2600" spc="-15" dirty="0">
                <a:latin typeface="Calibri"/>
                <a:cs typeface="Calibri"/>
              </a:rPr>
              <a:t>over </a:t>
            </a:r>
            <a:r>
              <a:rPr sz="2600" spc="-5" dirty="0">
                <a:latin typeface="Calibri"/>
                <a:cs typeface="Calibri"/>
              </a:rPr>
              <a:t>the whole </a:t>
            </a:r>
            <a:r>
              <a:rPr sz="2600" spc="-15" dirty="0">
                <a:latin typeface="Calibri"/>
                <a:cs typeface="Calibri"/>
              </a:rPr>
              <a:t>data </a:t>
            </a:r>
            <a:r>
              <a:rPr sz="2600" dirty="0">
                <a:latin typeface="Wingdings"/>
                <a:cs typeface="Wingdings"/>
              </a:rPr>
              <a:t>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an 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epoch</a:t>
            </a:r>
            <a:r>
              <a:rPr sz="2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600" dirty="0">
              <a:latin typeface="Calibri"/>
              <a:cs typeface="Calibri"/>
            </a:endParaRPr>
          </a:p>
          <a:p>
            <a:pPr marL="914400" lvl="1" indent="-457200">
              <a:lnSpc>
                <a:spcPct val="10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469900" indent="-457200">
              <a:lnSpc>
                <a:spcPts val="3500"/>
              </a:lnSpc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3000" spc="-25" dirty="0">
                <a:latin typeface="Calibri"/>
                <a:cs typeface="Calibri"/>
              </a:rPr>
              <a:t>better </a:t>
            </a:r>
            <a:r>
              <a:rPr sz="3000" spc="-20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use </a:t>
            </a:r>
            <a:r>
              <a:rPr sz="3000" spc="-15" dirty="0">
                <a:latin typeface="Calibri"/>
                <a:cs typeface="Calibri"/>
              </a:rPr>
              <a:t>mini-batch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SGD</a:t>
            </a:r>
            <a:r>
              <a:rPr lang="en-US" sz="3000" spc="-5" dirty="0">
                <a:cs typeface="Calibri"/>
              </a:rPr>
              <a:t> (offline case)</a:t>
            </a:r>
            <a:endParaRPr sz="3000" dirty="0">
              <a:latin typeface="Calibri"/>
              <a:cs typeface="Calibri"/>
            </a:endParaRPr>
          </a:p>
          <a:p>
            <a:pPr marL="812800" lvl="1" indent="-457200">
              <a:lnSpc>
                <a:spcPts val="2910"/>
              </a:lnSpc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600" dirty="0">
                <a:latin typeface="Calibri"/>
                <a:cs typeface="Calibri"/>
              </a:rPr>
              <a:t>B=1 </a:t>
            </a:r>
            <a:r>
              <a:rPr sz="2600" spc="-15" dirty="0">
                <a:latin typeface="Calibri"/>
                <a:cs typeface="Calibri"/>
              </a:rPr>
              <a:t>standard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SGD</a:t>
            </a:r>
          </a:p>
          <a:p>
            <a:pPr marL="812800" lvl="1" indent="-457200">
              <a:lnSpc>
                <a:spcPts val="2905"/>
              </a:lnSpc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600" dirty="0">
                <a:latin typeface="Calibri"/>
                <a:cs typeface="Calibri"/>
              </a:rPr>
              <a:t>B=N </a:t>
            </a:r>
            <a:r>
              <a:rPr sz="2600" spc="-15" dirty="0">
                <a:latin typeface="Calibri"/>
                <a:cs typeface="Calibri"/>
              </a:rPr>
              <a:t>standard batch</a:t>
            </a:r>
            <a:r>
              <a:rPr sz="2600" spc="-5" dirty="0">
                <a:latin typeface="Calibri"/>
                <a:cs typeface="Calibri"/>
              </a:rPr>
              <a:t> GD</a:t>
            </a:r>
            <a:endParaRPr sz="2600" dirty="0">
              <a:latin typeface="Calibri"/>
              <a:cs typeface="Calibri"/>
            </a:endParaRPr>
          </a:p>
          <a:p>
            <a:pPr marL="812800" lvl="1" indent="-457200">
              <a:lnSpc>
                <a:spcPts val="3010"/>
              </a:lnSpc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600" spc="5" dirty="0">
                <a:latin typeface="Calibri"/>
                <a:cs typeface="Calibri"/>
              </a:rPr>
              <a:t>E.g.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B=50</a:t>
            </a:r>
            <a:endParaRPr sz="26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F583-35FA-4FD8-920B-D45370329798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52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28650" y="336818"/>
            <a:ext cx="6817580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spc="-10" dirty="0">
                <a:solidFill>
                  <a:srgbClr val="CE2CDA"/>
                </a:solidFill>
                <a:ea typeface="+mj-ea"/>
                <a:cs typeface="Calibri Light"/>
              </a:rPr>
              <a:t>Stochastic gradient descent (2)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558409" y="1324043"/>
            <a:ext cx="8180705" cy="51060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15" dirty="0">
                <a:latin typeface="Calibri"/>
                <a:cs typeface="Calibri"/>
              </a:rPr>
              <a:t>Efficiency: </a:t>
            </a:r>
            <a:r>
              <a:rPr sz="2800" spc="-5" dirty="0">
                <a:latin typeface="Calibri"/>
                <a:cs typeface="Calibri"/>
              </a:rPr>
              <a:t>Good </a:t>
            </a:r>
            <a:r>
              <a:rPr sz="2800" spc="-15" dirty="0">
                <a:latin typeface="Calibri"/>
                <a:cs typeface="Calibri"/>
              </a:rPr>
              <a:t>approximation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Gradient:</a:t>
            </a:r>
            <a:endParaRPr sz="2800" dirty="0">
              <a:latin typeface="Calibri"/>
              <a:cs typeface="Calibri"/>
            </a:endParaRPr>
          </a:p>
          <a:p>
            <a:pPr marL="698500" marR="97790" lvl="1" indent="-342900">
              <a:lnSpc>
                <a:spcPts val="2590"/>
              </a:lnSpc>
              <a:spcBef>
                <a:spcPts val="459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Intuitively fairly good estimation </a:t>
            </a:r>
            <a:r>
              <a:rPr sz="2400" spc="-5" dirty="0">
                <a:latin typeface="Calibri"/>
                <a:cs typeface="Calibri"/>
              </a:rPr>
              <a:t>of the </a:t>
            </a:r>
            <a:r>
              <a:rPr sz="2400" spc="-10" dirty="0">
                <a:latin typeface="Calibri"/>
                <a:cs typeface="Calibri"/>
              </a:rPr>
              <a:t>gradient by </a:t>
            </a:r>
            <a:r>
              <a:rPr sz="2400" spc="-5" dirty="0">
                <a:latin typeface="Calibri"/>
                <a:cs typeface="Calibri"/>
              </a:rPr>
              <a:t>looking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10" dirty="0">
                <a:latin typeface="Calibri"/>
                <a:cs typeface="Calibri"/>
              </a:rPr>
              <a:t>just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few </a:t>
            </a:r>
            <a:r>
              <a:rPr sz="2400" spc="-15" dirty="0">
                <a:latin typeface="Calibri"/>
                <a:cs typeface="Calibri"/>
              </a:rPr>
              <a:t>examples</a:t>
            </a:r>
            <a:endParaRPr sz="2400" dirty="0">
              <a:latin typeface="Calibri"/>
              <a:cs typeface="Calibri"/>
            </a:endParaRPr>
          </a:p>
          <a:p>
            <a:pPr marL="698500" marR="165735" lvl="1" indent="-342900">
              <a:lnSpc>
                <a:spcPct val="90400"/>
              </a:lnSpc>
              <a:spcBef>
                <a:spcPts val="365"/>
              </a:spcBef>
              <a:buFont typeface="Arial" panose="020B0604020202020204" pitchFamily="34" charset="0"/>
              <a:buChar char="•"/>
              <a:tabLst>
                <a:tab pos="527050" algn="l"/>
                <a:tab pos="2176780" algn="l"/>
              </a:tabLst>
            </a:pPr>
            <a:r>
              <a:rPr sz="2400" spc="-10" dirty="0">
                <a:latin typeface="Calibri"/>
                <a:cs typeface="Calibri"/>
              </a:rPr>
              <a:t>Carefully evaluating precise gradient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5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set of  </a:t>
            </a:r>
            <a:r>
              <a:rPr sz="2400" spc="-15" dirty="0">
                <a:latin typeface="Calibri"/>
                <a:cs typeface="Calibri"/>
              </a:rPr>
              <a:t>examples </a:t>
            </a:r>
            <a:r>
              <a:rPr sz="2400" spc="-5" dirty="0">
                <a:latin typeface="Calibri"/>
                <a:cs typeface="Calibri"/>
              </a:rPr>
              <a:t>is often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waste </a:t>
            </a:r>
            <a:r>
              <a:rPr sz="2400" spc="-5" dirty="0">
                <a:latin typeface="Calibri"/>
                <a:cs typeface="Calibri"/>
              </a:rPr>
              <a:t>of time (because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 calculate 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gradient	</a:t>
            </a:r>
            <a:r>
              <a:rPr sz="2400" spc="-5" dirty="0">
                <a:latin typeface="Calibri"/>
                <a:cs typeface="Calibri"/>
              </a:rPr>
              <a:t>of the </a:t>
            </a:r>
            <a:r>
              <a:rPr sz="2400" spc="-10" dirty="0">
                <a:latin typeface="Calibri"/>
                <a:cs typeface="Calibri"/>
              </a:rPr>
              <a:t>next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any</a:t>
            </a:r>
            <a:r>
              <a:rPr sz="2400" spc="-25" dirty="0">
                <a:latin typeface="Calibri"/>
                <a:cs typeface="Calibri"/>
              </a:rPr>
              <a:t> way)</a:t>
            </a:r>
            <a:endParaRPr sz="2400" dirty="0">
              <a:latin typeface="Calibri"/>
              <a:cs typeface="Calibri"/>
            </a:endParaRPr>
          </a:p>
          <a:p>
            <a:pPr marL="698500" marR="1031875" lvl="1" indent="-342900">
              <a:lnSpc>
                <a:spcPts val="2590"/>
              </a:lnSpc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Better to get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noisy estimate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move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rapidly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in the 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parameter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space</a:t>
            </a:r>
            <a:endParaRPr sz="2400" dirty="0">
              <a:latin typeface="Calibri"/>
              <a:cs typeface="Calibri"/>
            </a:endParaRPr>
          </a:p>
          <a:p>
            <a:pPr marL="914400" lvl="1" indent="-457200">
              <a:lnSpc>
                <a:spcPct val="10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sz="35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SGD is </a:t>
            </a:r>
            <a:r>
              <a:rPr sz="2800" spc="-10" dirty="0">
                <a:latin typeface="Calibri"/>
                <a:cs typeface="Calibri"/>
              </a:rPr>
              <a:t>often </a:t>
            </a:r>
            <a:r>
              <a:rPr sz="2800" spc="-5" dirty="0">
                <a:latin typeface="Calibri"/>
                <a:cs typeface="Calibri"/>
              </a:rPr>
              <a:t>less </a:t>
            </a:r>
            <a:r>
              <a:rPr sz="2800" spc="-15" dirty="0">
                <a:latin typeface="Calibri"/>
                <a:cs typeface="Calibri"/>
              </a:rPr>
              <a:t>prone to </a:t>
            </a:r>
            <a:r>
              <a:rPr sz="2800" spc="-10" dirty="0">
                <a:latin typeface="Calibri"/>
                <a:cs typeface="Calibri"/>
              </a:rPr>
              <a:t>stuck </a:t>
            </a:r>
            <a:r>
              <a:rPr sz="2800" spc="-5" dirty="0">
                <a:latin typeface="Calibri"/>
                <a:cs typeface="Calibri"/>
              </a:rPr>
              <a:t>in shallow </a:t>
            </a:r>
            <a:r>
              <a:rPr sz="2800" spc="-10" dirty="0">
                <a:latin typeface="Calibri"/>
                <a:cs typeface="Calibri"/>
              </a:rPr>
              <a:t>local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minima</a:t>
            </a:r>
            <a:endParaRPr sz="2800" dirty="0"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Because of the </a:t>
            </a:r>
            <a:r>
              <a:rPr sz="2400" spc="-10" dirty="0">
                <a:latin typeface="Calibri"/>
                <a:cs typeface="Calibri"/>
              </a:rPr>
              <a:t>certain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“noise”,</a:t>
            </a:r>
            <a:endParaRPr sz="2400" dirty="0"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20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popular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nonconvex </a:t>
            </a:r>
            <a:r>
              <a:rPr sz="2400" spc="-10" dirty="0">
                <a:latin typeface="Calibri"/>
                <a:cs typeface="Calibri"/>
              </a:rPr>
              <a:t>optimization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cases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02086F-E57F-4752-BD0F-D6DBF8AF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CD4ED-FCBF-4375-90FE-720FBA2F14B7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D675C4-6483-4417-AF11-BF9EA933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200AE-25D1-4BE7-BF5F-73F86796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1026" name="Picture 2" descr="Image result for local minima">
            <a:extLst>
              <a:ext uri="{FF2B5EF4-FFF2-40B4-BE49-F238E27FC236}">
                <a16:creationId xmlns:a16="http://schemas.microsoft.com/office/drawing/2014/main" id="{96AB601F-C0EA-4B0E-91B5-DFCFA6AB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5" y="714375"/>
            <a:ext cx="80962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893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525F14-610A-46A6-94DE-C68E7690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4500-9703-4728-9F98-4526C3209294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4810D4-CBFF-482E-998C-20AFEBD9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BA0AD-FFCA-4673-B754-87E77946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54</a:t>
            </a:fld>
            <a:endParaRPr lang="zh-CN" altLang="en-US"/>
          </a:p>
        </p:txBody>
      </p:sp>
      <p:sp>
        <p:nvSpPr>
          <p:cNvPr id="5" name="AutoShape 2" descr="Image result for saddle point">
            <a:extLst>
              <a:ext uri="{FF2B5EF4-FFF2-40B4-BE49-F238E27FC236}">
                <a16:creationId xmlns:a16="http://schemas.microsoft.com/office/drawing/2014/main" id="{52D1D910-3119-4268-8314-CC4C30AE39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69B2D7-3BE9-4BC6-9076-FC219689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32" y="982187"/>
            <a:ext cx="6657536" cy="51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2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9277-C4AB-4AA7-8A2A-48DD1D922F4B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55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8866" y="334352"/>
            <a:ext cx="7529513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29656"/>
              </p:ext>
            </p:extLst>
          </p:nvPr>
        </p:nvGraphicFramePr>
        <p:xfrm>
          <a:off x="590550" y="1545615"/>
          <a:ext cx="8204535" cy="453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4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＜</a:t>
                      </a:r>
                      <a:r>
                        <a:rPr lang="en-US" altLang="zh-CN" sz="2400" dirty="0"/>
                        <a:t>B</a:t>
                      </a:r>
                      <a:r>
                        <a:rPr lang="zh-CN" altLang="en-US" sz="2400" dirty="0"/>
                        <a:t>＜</a:t>
                      </a:r>
                      <a:r>
                        <a:rPr lang="en-US" altLang="zh-CN" sz="2400" dirty="0"/>
                        <a:t>n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SGD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miniB</a:t>
                      </a:r>
                      <a:r>
                        <a:rPr lang="en-US" altLang="zh-CN" sz="2400" dirty="0"/>
                        <a:t>-SGD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GD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Very noisy GD update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bit noisy GD update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GD update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2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Low memory cost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Middle memory cost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High</a:t>
                      </a:r>
                      <a:r>
                        <a:rPr lang="en-US" altLang="zh-CN" sz="2400" baseline="0" dirty="0"/>
                        <a:t> </a:t>
                      </a:r>
                      <a:r>
                        <a:rPr lang="en-US" altLang="zh-CN" sz="2400" dirty="0"/>
                        <a:t>memory cost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2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 (one gradient </a:t>
                      </a:r>
                      <a:r>
                        <a:rPr lang="en-US" altLang="zh-CN" sz="2400" dirty="0" err="1"/>
                        <a:t>cal</a:t>
                      </a:r>
                      <a:r>
                        <a:rPr lang="en-US" altLang="zh-CN" sz="2400" baseline="0" dirty="0"/>
                        <a:t> cost</a:t>
                      </a:r>
                      <a:r>
                        <a:rPr lang="en-US" altLang="zh-CN" sz="2400" dirty="0"/>
                        <a:t>)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If multi-parallel B threads</a:t>
                      </a:r>
                    </a:p>
                    <a:p>
                      <a:pPr algn="ctr"/>
                      <a:r>
                        <a:rPr lang="en-US" altLang="zh-CN" sz="2400" dirty="0"/>
                        <a:t>0 (one gradient cal</a:t>
                      </a:r>
                      <a:r>
                        <a:rPr lang="en-US" altLang="zh-CN" sz="2400" baseline="0" dirty="0"/>
                        <a:t> cost</a:t>
                      </a:r>
                      <a:r>
                        <a:rPr lang="en-US" altLang="zh-CN" sz="2400" dirty="0"/>
                        <a:t>)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Very costly gradient</a:t>
                      </a:r>
                      <a:r>
                        <a:rPr lang="en-US" altLang="zh-CN" sz="2400" baseline="0" dirty="0"/>
                        <a:t> calculation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385-A632-4C7F-87C0-178329DE5DDF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56</a:t>
            </a:fld>
            <a:endParaRPr lang="zh-CN" altLang="en-US"/>
          </a:p>
        </p:txBody>
      </p:sp>
      <p:sp>
        <p:nvSpPr>
          <p:cNvPr id="7" name="object 4"/>
          <p:cNvSpPr txBox="1"/>
          <p:nvPr/>
        </p:nvSpPr>
        <p:spPr>
          <a:xfrm>
            <a:off x="628650" y="380183"/>
            <a:ext cx="715327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solidFill>
                  <a:srgbClr val="CE2CDA"/>
                </a:solidFill>
                <a:cs typeface="Calibri Light"/>
              </a:rPr>
              <a:t>Summary </a:t>
            </a:r>
            <a:r>
              <a:rPr sz="3300" b="0" dirty="0">
                <a:solidFill>
                  <a:srgbClr val="CE2CDA"/>
                </a:solidFill>
                <a:cs typeface="Calibri Light"/>
              </a:rPr>
              <a:t>so </a:t>
            </a:r>
            <a:r>
              <a:rPr sz="3300" b="0" spc="-20" dirty="0">
                <a:solidFill>
                  <a:srgbClr val="CE2CDA"/>
                </a:solidFill>
                <a:cs typeface="Calibri Light"/>
              </a:rPr>
              <a:t>far: </a:t>
            </a:r>
            <a:r>
              <a:rPr sz="3300" b="0" spc="-15" dirty="0">
                <a:solidFill>
                  <a:srgbClr val="CE2CDA"/>
                </a:solidFill>
                <a:cs typeface="Calibri Light"/>
              </a:rPr>
              <a:t>Four </a:t>
            </a:r>
            <a:r>
              <a:rPr sz="3300" b="0" spc="-45" dirty="0">
                <a:solidFill>
                  <a:srgbClr val="CE2CDA"/>
                </a:solidFill>
                <a:cs typeface="Calibri Light"/>
              </a:rPr>
              <a:t>ways </a:t>
            </a:r>
            <a:r>
              <a:rPr sz="3300" b="0" spc="-15" dirty="0">
                <a:solidFill>
                  <a:srgbClr val="CE2CDA"/>
                </a:solidFill>
                <a:cs typeface="Calibri Light"/>
              </a:rPr>
              <a:t>to </a:t>
            </a:r>
            <a:r>
              <a:rPr sz="3300" b="0" spc="-5" dirty="0">
                <a:solidFill>
                  <a:srgbClr val="CE2CDA"/>
                </a:solidFill>
                <a:cs typeface="Calibri Light"/>
              </a:rPr>
              <a:t>learn</a:t>
            </a:r>
            <a:r>
              <a:rPr sz="3300" b="0" spc="85" dirty="0">
                <a:solidFill>
                  <a:srgbClr val="CE2CDA"/>
                </a:solidFill>
                <a:cs typeface="Calibri Light"/>
              </a:rPr>
              <a:t> </a:t>
            </a:r>
            <a:r>
              <a:rPr sz="3300" b="0" dirty="0">
                <a:solidFill>
                  <a:srgbClr val="CE2CDA"/>
                </a:solidFill>
                <a:cs typeface="Calibri Light"/>
              </a:rPr>
              <a:t>LR</a:t>
            </a:r>
            <a:endParaRPr sz="3300" dirty="0">
              <a:cs typeface="Calibri Ligh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1800" y="1188671"/>
            <a:ext cx="8502016" cy="2291305"/>
            <a:chOff x="451800" y="1188671"/>
            <a:chExt cx="8502016" cy="2291305"/>
          </a:xfrm>
        </p:grpSpPr>
        <p:sp>
          <p:nvSpPr>
            <p:cNvPr id="8" name="object 5"/>
            <p:cNvSpPr txBox="1"/>
            <p:nvPr/>
          </p:nvSpPr>
          <p:spPr>
            <a:xfrm>
              <a:off x="451800" y="1318767"/>
              <a:ext cx="2634299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4150" indent="-171450">
                <a:lnSpc>
                  <a:spcPct val="100000"/>
                </a:lnSpc>
                <a:spcBef>
                  <a:spcPts val="100"/>
                </a:spcBef>
                <a:buFont typeface="Arial"/>
                <a:buChar char="•"/>
                <a:tabLst>
                  <a:tab pos="184150" algn="l"/>
                </a:tabLst>
              </a:pPr>
              <a:r>
                <a:rPr sz="2400" spc="-5" dirty="0">
                  <a:latin typeface="Calibri"/>
                  <a:cs typeface="Calibri"/>
                </a:rPr>
                <a:t>Normal</a:t>
              </a:r>
              <a:r>
                <a:rPr sz="2400" spc="-55" dirty="0">
                  <a:latin typeface="Calibri"/>
                  <a:cs typeface="Calibri"/>
                </a:rPr>
                <a:t> </a:t>
              </a:r>
              <a:r>
                <a:rPr sz="2400" spc="-5" dirty="0">
                  <a:latin typeface="Calibri"/>
                  <a:cs typeface="Calibri"/>
                </a:rPr>
                <a:t>equations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9" name="object 6"/>
            <p:cNvSpPr txBox="1"/>
            <p:nvPr/>
          </p:nvSpPr>
          <p:spPr>
            <a:xfrm>
              <a:off x="769301" y="1938528"/>
              <a:ext cx="8184515" cy="15414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09550" indent="-171450">
                <a:spcBef>
                  <a:spcPts val="100"/>
                </a:spcBef>
                <a:buFont typeface="Arial"/>
                <a:buChar char="•"/>
                <a:tabLst>
                  <a:tab pos="209550" algn="l"/>
                </a:tabLst>
              </a:pP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Pros: </a:t>
              </a: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a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single-shot algorithm!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Easiest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to</a:t>
              </a:r>
              <a:r>
                <a:rPr sz="2400" spc="35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implement.</a:t>
              </a:r>
              <a:endParaRPr sz="2400" dirty="0">
                <a:latin typeface="Calibri"/>
                <a:cs typeface="Calibri"/>
              </a:endParaRPr>
            </a:p>
            <a:p>
              <a:pPr marL="209550" marR="30480" indent="-171450">
                <a:spcBef>
                  <a:spcPts val="445"/>
                </a:spcBef>
                <a:buFont typeface="Arial"/>
                <a:buChar char="•"/>
                <a:tabLst>
                  <a:tab pos="209550" algn="l"/>
                </a:tabLst>
              </a:pP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Cons: need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to compute pseudo-inverse </a:t>
              </a:r>
              <a:r>
                <a:rPr sz="2400" dirty="0">
                  <a:solidFill>
                    <a:srgbClr val="0000FF"/>
                  </a:solidFill>
                  <a:latin typeface="Times New Roman"/>
                  <a:cs typeface="Times New Roman"/>
                </a:rPr>
                <a:t>(X</a:t>
              </a:r>
              <a:r>
                <a:rPr sz="2400" baseline="25252" dirty="0">
                  <a:solidFill>
                    <a:srgbClr val="0000FF"/>
                  </a:solidFill>
                  <a:latin typeface="Times New Roman"/>
                  <a:cs typeface="Times New Roman"/>
                </a:rPr>
                <a:t>T</a:t>
              </a:r>
              <a:r>
                <a:rPr sz="2400" dirty="0">
                  <a:solidFill>
                    <a:srgbClr val="0000FF"/>
                  </a:solidFill>
                  <a:latin typeface="Times New Roman"/>
                  <a:cs typeface="Times New Roman"/>
                </a:rPr>
                <a:t>X)</a:t>
              </a:r>
              <a:r>
                <a:rPr sz="2400" baseline="25252" dirty="0">
                  <a:solidFill>
                    <a:srgbClr val="0000FF"/>
                  </a:solidFill>
                  <a:latin typeface="Times New Roman"/>
                  <a:cs typeface="Times New Roman"/>
                </a:rPr>
                <a:t>-1</a:t>
              </a: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,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expensive, numerical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issues (e.g., matrix is 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singular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..), although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there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are </a:t>
              </a:r>
              <a:r>
                <a:rPr sz="2400" spc="-20" dirty="0">
                  <a:solidFill>
                    <a:srgbClr val="0000FF"/>
                  </a:solidFill>
                  <a:latin typeface="Calibri"/>
                  <a:cs typeface="Calibri"/>
                </a:rPr>
                <a:t>ways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to get around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this</a:t>
              </a:r>
              <a:r>
                <a:rPr sz="2400" spc="100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…</a:t>
              </a:r>
              <a:endParaRPr sz="2400" dirty="0">
                <a:latin typeface="Calibri"/>
                <a:cs typeface="Calibri"/>
              </a:endParaRPr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33127" y="1188671"/>
              <a:ext cx="2728913" cy="71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451800" y="3577542"/>
            <a:ext cx="8063551" cy="2023689"/>
            <a:chOff x="451801" y="4114491"/>
            <a:chExt cx="8063551" cy="2023689"/>
          </a:xfrm>
        </p:grpSpPr>
        <p:sp>
          <p:nvSpPr>
            <p:cNvPr id="10" name="object 7"/>
            <p:cNvSpPr txBox="1"/>
            <p:nvPr/>
          </p:nvSpPr>
          <p:spPr>
            <a:xfrm>
              <a:off x="451801" y="4438464"/>
              <a:ext cx="867045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4150" indent="-171450">
                <a:lnSpc>
                  <a:spcPct val="100000"/>
                </a:lnSpc>
                <a:spcBef>
                  <a:spcPts val="100"/>
                </a:spcBef>
                <a:buFont typeface="Arial"/>
                <a:buChar char="•"/>
                <a:tabLst>
                  <a:tab pos="184150" algn="l"/>
                </a:tabLst>
              </a:pPr>
              <a:r>
                <a:rPr sz="2400" dirty="0">
                  <a:latin typeface="Calibri"/>
                  <a:cs typeface="Calibri"/>
                </a:rPr>
                <a:t>GD</a:t>
              </a:r>
            </a:p>
          </p:txBody>
        </p:sp>
        <p:sp>
          <p:nvSpPr>
            <p:cNvPr id="11" name="object 8"/>
            <p:cNvSpPr txBox="1"/>
            <p:nvPr/>
          </p:nvSpPr>
          <p:spPr>
            <a:xfrm>
              <a:off x="829870" y="5017360"/>
              <a:ext cx="7685482" cy="1120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4150" indent="-171450">
                <a:spcBef>
                  <a:spcPts val="100"/>
                </a:spcBef>
                <a:buFont typeface="Arial"/>
                <a:buChar char="•"/>
                <a:tabLst>
                  <a:tab pos="184150" algn="l"/>
                </a:tabLst>
              </a:pP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Pros: easy to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implement, conceptually clean,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guaranteed</a:t>
              </a:r>
              <a:r>
                <a:rPr sz="2400" spc="75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convergence</a:t>
              </a:r>
              <a:endParaRPr sz="2400" dirty="0">
                <a:latin typeface="Calibri"/>
                <a:cs typeface="Calibri"/>
              </a:endParaRPr>
            </a:p>
            <a:p>
              <a:pPr marL="184150" indent="-171450">
                <a:spcBef>
                  <a:spcPts val="45"/>
                </a:spcBef>
                <a:buFont typeface="Arial"/>
                <a:buChar char="•"/>
                <a:tabLst>
                  <a:tab pos="184150" algn="l"/>
                </a:tabLst>
              </a:pP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Cons: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batch,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often slow</a:t>
              </a:r>
              <a:r>
                <a:rPr sz="2400" spc="5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converging</a:t>
              </a:r>
              <a:endParaRPr sz="2400" dirty="0">
                <a:latin typeface="Calibri"/>
                <a:cs typeface="Calibri"/>
              </a:endParaRPr>
            </a:p>
          </p:txBody>
        </p:sp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15901" y="4114491"/>
              <a:ext cx="6691313" cy="982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631A-4319-491E-966F-AD08267D69C5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57</a:t>
            </a:fld>
            <a:endParaRPr lang="zh-CN" altLang="en-US"/>
          </a:p>
        </p:txBody>
      </p:sp>
      <p:sp>
        <p:nvSpPr>
          <p:cNvPr id="6" name="object 9"/>
          <p:cNvSpPr txBox="1"/>
          <p:nvPr/>
        </p:nvSpPr>
        <p:spPr>
          <a:xfrm>
            <a:off x="636440" y="898143"/>
            <a:ext cx="40974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Stochastic </a:t>
            </a:r>
            <a:r>
              <a:rPr sz="2800" dirty="0">
                <a:latin typeface="Calibri"/>
                <a:cs typeface="Calibri"/>
              </a:rPr>
              <a:t>GD 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miniB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3657" y="3763913"/>
            <a:ext cx="7828817" cy="1828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457200">
              <a:spcBef>
                <a:spcPts val="170"/>
              </a:spcBef>
              <a:buFont typeface="Arial" panose="020B0604020202020204" pitchFamily="34" charset="0"/>
              <a:buChar char="•"/>
              <a:tabLst>
                <a:tab pos="209550" algn="l"/>
              </a:tabLst>
            </a:pPr>
            <a:r>
              <a:rPr lang="en-US" sz="2800" spc="-10" dirty="0">
                <a:solidFill>
                  <a:srgbClr val="0000FF"/>
                </a:solidFill>
                <a:cs typeface="Calibri"/>
              </a:rPr>
              <a:t>Pros: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on-line, low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per-step </a:t>
            </a:r>
            <a:r>
              <a:rPr lang="en-US" sz="2800" spc="-10" dirty="0">
                <a:solidFill>
                  <a:srgbClr val="0000FF"/>
                </a:solidFill>
                <a:cs typeface="Calibri"/>
              </a:rPr>
              <a:t>cost,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fast convergence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and </a:t>
            </a:r>
            <a:r>
              <a:rPr lang="en-US" sz="2800" spc="-10" dirty="0">
                <a:solidFill>
                  <a:srgbClr val="0000FF"/>
                </a:solidFill>
                <a:cs typeface="Calibri"/>
              </a:rPr>
              <a:t>perhaps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less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prone </a:t>
            </a:r>
            <a:r>
              <a:rPr lang="en-US" sz="2800" spc="-10" dirty="0">
                <a:solidFill>
                  <a:srgbClr val="0000FF"/>
                </a:solidFill>
                <a:cs typeface="Calibri"/>
              </a:rPr>
              <a:t>to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local</a:t>
            </a:r>
            <a:r>
              <a:rPr lang="en-US" sz="2800" spc="180" dirty="0">
                <a:solidFill>
                  <a:srgbClr val="0000FF"/>
                </a:solidFill>
                <a:cs typeface="Calibri"/>
              </a:rPr>
              <a:t>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optimum</a:t>
            </a:r>
            <a:endParaRPr lang="en-US" sz="2800" dirty="0">
              <a:cs typeface="Calibri"/>
            </a:endParaRPr>
          </a:p>
          <a:p>
            <a:pPr marL="495300" indent="-457200">
              <a:spcBef>
                <a:spcPts val="50"/>
              </a:spcBef>
              <a:buFont typeface="Arial" panose="020B0604020202020204" pitchFamily="34" charset="0"/>
              <a:buChar char="•"/>
              <a:tabLst>
                <a:tab pos="209550" algn="l"/>
              </a:tabLst>
            </a:pPr>
            <a:r>
              <a:rPr lang="en-US" sz="2800" spc="-5" dirty="0">
                <a:solidFill>
                  <a:srgbClr val="0000FF"/>
                </a:solidFill>
                <a:cs typeface="Calibri"/>
              </a:rPr>
              <a:t>Cons: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convergence </a:t>
            </a:r>
            <a:r>
              <a:rPr lang="en-US" sz="2800" spc="-10" dirty="0">
                <a:solidFill>
                  <a:srgbClr val="0000FF"/>
                </a:solidFill>
                <a:cs typeface="Calibri"/>
              </a:rPr>
              <a:t>to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optimum not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always</a:t>
            </a:r>
            <a:r>
              <a:rPr lang="en-US" sz="2800" spc="55" dirty="0">
                <a:solidFill>
                  <a:srgbClr val="0000FF"/>
                </a:solidFill>
                <a:cs typeface="Calibri"/>
              </a:rPr>
              <a:t>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guaranteed</a:t>
            </a:r>
            <a:endParaRPr lang="en-US" sz="2800" dirty="0">
              <a:cs typeface="Calibri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2592" y="1662113"/>
            <a:ext cx="5135563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25D0FF-F587-4E36-9678-97DA3BCD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F7C5-9C57-4FFD-8CF9-3DCB0101D009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94B0C9-7CD3-442C-B7FA-B9DDA606A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AEE588-FB87-4D2C-BC68-FCB08AFA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49996BB-394B-4968-999B-080D8336731B}"/>
              </a:ext>
            </a:extLst>
          </p:cNvPr>
          <p:cNvSpPr txBox="1">
            <a:spLocks noGrp="1"/>
          </p:cNvSpPr>
          <p:nvPr/>
        </p:nvSpPr>
        <p:spPr>
          <a:xfrm>
            <a:off x="362621" y="222090"/>
            <a:ext cx="71240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0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Computational </a:t>
            </a:r>
            <a:r>
              <a:rPr sz="4000" b="0" spc="-15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Cost </a:t>
            </a:r>
            <a:r>
              <a:rPr sz="4000" b="0" spc="-10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(Naïve</a:t>
            </a:r>
            <a:r>
              <a:rPr sz="4000" b="0" spc="-5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 </a:t>
            </a:r>
            <a:r>
              <a:rPr sz="4000" b="0" spc="-50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Way)</a:t>
            </a:r>
            <a:endParaRPr sz="4000" dirty="0">
              <a:latin typeface="+mn-lt"/>
              <a:cs typeface="Calibri Light" panose="020F0302020204030204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DAABA4-7F0A-41E5-8ECE-F799757A7CAD}"/>
              </a:ext>
            </a:extLst>
          </p:cNvPr>
          <p:cNvGrpSpPr/>
          <p:nvPr/>
        </p:nvGrpSpPr>
        <p:grpSpPr>
          <a:xfrm>
            <a:off x="2072848" y="1458997"/>
            <a:ext cx="3321236" cy="1029022"/>
            <a:chOff x="810548" y="5066166"/>
            <a:chExt cx="3237082" cy="90929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56943C-C651-4909-915C-91CCA5272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874"/>
            <a:stretch/>
          </p:blipFill>
          <p:spPr>
            <a:xfrm>
              <a:off x="810548" y="5258877"/>
              <a:ext cx="3237082" cy="71658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BCC636E-B2B2-4C23-853D-A7D86286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7611" y="5066166"/>
              <a:ext cx="381020" cy="292115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E2EB132-7660-4F40-93F8-C15FD4A2E17B}"/>
              </a:ext>
            </a:extLst>
          </p:cNvPr>
          <p:cNvSpPr txBox="1"/>
          <p:nvPr/>
        </p:nvSpPr>
        <p:spPr>
          <a:xfrm>
            <a:off x="2910322" y="2244439"/>
            <a:ext cx="122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pxn  </a:t>
            </a:r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nxp</a:t>
            </a:r>
            <a:endParaRPr lang="zh-CN" altLang="en-US" sz="2400" i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E188A8-F212-4ADF-80EF-CACC1D5A324E}"/>
                  </a:ext>
                </a:extLst>
              </p:cNvPr>
              <p:cNvSpPr txBox="1"/>
              <p:nvPr/>
            </p:nvSpPr>
            <p:spPr>
              <a:xfrm>
                <a:off x="1924493" y="2880529"/>
                <a:ext cx="30351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𝑋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    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600" b="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E188A8-F212-4ADF-80EF-CACC1D5A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493" y="2880529"/>
                <a:ext cx="303519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2FC20F-18DA-4A16-8E94-6B19778C9CA5}"/>
                  </a:ext>
                </a:extLst>
              </p:cNvPr>
              <p:cNvSpPr txBox="1"/>
              <p:nvPr/>
            </p:nvSpPr>
            <p:spPr>
              <a:xfrm>
                <a:off x="1677548" y="3625765"/>
                <a:ext cx="3894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     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p>
                      </m:sSup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2FC20F-18DA-4A16-8E94-6B19778C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48" y="3625765"/>
                <a:ext cx="389472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>
            <a:extLst>
              <a:ext uri="{FF2B5EF4-FFF2-40B4-BE49-F238E27FC236}">
                <a16:creationId xmlns:a16="http://schemas.microsoft.com/office/drawing/2014/main" id="{B49C40E6-736E-4A0A-8926-8B4C493923C7}"/>
              </a:ext>
            </a:extLst>
          </p:cNvPr>
          <p:cNvSpPr/>
          <p:nvPr/>
        </p:nvSpPr>
        <p:spPr>
          <a:xfrm>
            <a:off x="5572268" y="2955851"/>
            <a:ext cx="243741" cy="1158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68BDE0-6F2C-4306-BE1E-AD35092A6039}"/>
                  </a:ext>
                </a:extLst>
              </p:cNvPr>
              <p:cNvSpPr/>
              <p:nvPr/>
            </p:nvSpPr>
            <p:spPr>
              <a:xfrm>
                <a:off x="5910000" y="3242937"/>
                <a:ext cx="249363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68BDE0-6F2C-4306-BE1E-AD35092A6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000" y="3242937"/>
                <a:ext cx="249363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C3CC3B6C-E9ED-4843-891D-A320CF5F2CAC}"/>
              </a:ext>
            </a:extLst>
          </p:cNvPr>
          <p:cNvSpPr txBox="1"/>
          <p:nvPr/>
        </p:nvSpPr>
        <p:spPr>
          <a:xfrm>
            <a:off x="1208958" y="4488404"/>
            <a:ext cx="6726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When n&gt;&gt;p, matrix’s multiplication is slower than inversion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E705C2B-56B7-41A3-9693-CDE7CCEEC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972" y="64231"/>
            <a:ext cx="595071" cy="594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2DAABA4-7F0A-41E5-8ECE-F799757A7CAD}"/>
              </a:ext>
            </a:extLst>
          </p:cNvPr>
          <p:cNvGrpSpPr/>
          <p:nvPr/>
        </p:nvGrpSpPr>
        <p:grpSpPr>
          <a:xfrm>
            <a:off x="2097502" y="1538690"/>
            <a:ext cx="3321236" cy="1029022"/>
            <a:chOff x="810548" y="5066166"/>
            <a:chExt cx="3237082" cy="90929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D56943C-C651-4909-915C-91CCA5272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874"/>
            <a:stretch/>
          </p:blipFill>
          <p:spPr>
            <a:xfrm>
              <a:off x="810548" y="5258877"/>
              <a:ext cx="3237082" cy="71658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BCC636E-B2B2-4C23-853D-A7D86286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7611" y="5066166"/>
              <a:ext cx="381020" cy="292115"/>
            </a:xfrm>
            <a:prstGeom prst="rect">
              <a:avLst/>
            </a:prstGeom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901C-F2A7-4C38-9A00-8848D63FAC4A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463025" y="297686"/>
            <a:ext cx="6362483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5" dirty="0">
                <a:ea typeface="+mj-ea"/>
                <a:cs typeface="Calibri Light"/>
              </a:rPr>
              <a:t>Extra: Computational Cost (Naïve..)</a:t>
            </a:r>
          </a:p>
        </p:txBody>
      </p:sp>
      <p:sp>
        <p:nvSpPr>
          <p:cNvPr id="7" name="object 35"/>
          <p:cNvSpPr/>
          <p:nvPr/>
        </p:nvSpPr>
        <p:spPr>
          <a:xfrm>
            <a:off x="5643198" y="1589149"/>
            <a:ext cx="3484879" cy="2796540"/>
          </a:xfrm>
          <a:custGeom>
            <a:avLst/>
            <a:gdLst/>
            <a:ahLst/>
            <a:cxnLst/>
            <a:rect l="l" t="t" r="r" b="b"/>
            <a:pathLst>
              <a:path w="3484879" h="2796540">
                <a:moveTo>
                  <a:pt x="3018354" y="0"/>
                </a:moveTo>
                <a:lnTo>
                  <a:pt x="466007" y="0"/>
                </a:lnTo>
                <a:lnTo>
                  <a:pt x="418361" y="2405"/>
                </a:lnTo>
                <a:lnTo>
                  <a:pt x="372090" y="9467"/>
                </a:lnTo>
                <a:lnTo>
                  <a:pt x="327431" y="20950"/>
                </a:lnTo>
                <a:lnTo>
                  <a:pt x="284616" y="36621"/>
                </a:lnTo>
                <a:lnTo>
                  <a:pt x="243880" y="56244"/>
                </a:lnTo>
                <a:lnTo>
                  <a:pt x="205458" y="79586"/>
                </a:lnTo>
                <a:lnTo>
                  <a:pt x="169583" y="106413"/>
                </a:lnTo>
                <a:lnTo>
                  <a:pt x="136490" y="136490"/>
                </a:lnTo>
                <a:lnTo>
                  <a:pt x="106413" y="169583"/>
                </a:lnTo>
                <a:lnTo>
                  <a:pt x="79586" y="205457"/>
                </a:lnTo>
                <a:lnTo>
                  <a:pt x="56244" y="243879"/>
                </a:lnTo>
                <a:lnTo>
                  <a:pt x="36621" y="284615"/>
                </a:lnTo>
                <a:lnTo>
                  <a:pt x="20950" y="327430"/>
                </a:lnTo>
                <a:lnTo>
                  <a:pt x="9467" y="372089"/>
                </a:lnTo>
                <a:lnTo>
                  <a:pt x="2405" y="418359"/>
                </a:lnTo>
                <a:lnTo>
                  <a:pt x="0" y="466006"/>
                </a:lnTo>
                <a:lnTo>
                  <a:pt x="0" y="2329983"/>
                </a:lnTo>
                <a:lnTo>
                  <a:pt x="2405" y="2377630"/>
                </a:lnTo>
                <a:lnTo>
                  <a:pt x="9467" y="2423900"/>
                </a:lnTo>
                <a:lnTo>
                  <a:pt x="20950" y="2468560"/>
                </a:lnTo>
                <a:lnTo>
                  <a:pt x="36621" y="2511375"/>
                </a:lnTo>
                <a:lnTo>
                  <a:pt x="56244" y="2552110"/>
                </a:lnTo>
                <a:lnTo>
                  <a:pt x="79586" y="2590533"/>
                </a:lnTo>
                <a:lnTo>
                  <a:pt x="106413" y="2626408"/>
                </a:lnTo>
                <a:lnTo>
                  <a:pt x="136490" y="2659501"/>
                </a:lnTo>
                <a:lnTo>
                  <a:pt x="169583" y="2689578"/>
                </a:lnTo>
                <a:lnTo>
                  <a:pt x="205458" y="2716404"/>
                </a:lnTo>
                <a:lnTo>
                  <a:pt x="243880" y="2739746"/>
                </a:lnTo>
                <a:lnTo>
                  <a:pt x="284616" y="2759370"/>
                </a:lnTo>
                <a:lnTo>
                  <a:pt x="327431" y="2775040"/>
                </a:lnTo>
                <a:lnTo>
                  <a:pt x="372090" y="2786523"/>
                </a:lnTo>
                <a:lnTo>
                  <a:pt x="418361" y="2793585"/>
                </a:lnTo>
                <a:lnTo>
                  <a:pt x="466007" y="2795991"/>
                </a:lnTo>
                <a:lnTo>
                  <a:pt x="3018354" y="2795991"/>
                </a:lnTo>
                <a:lnTo>
                  <a:pt x="3066000" y="2793585"/>
                </a:lnTo>
                <a:lnTo>
                  <a:pt x="3112270" y="2786523"/>
                </a:lnTo>
                <a:lnTo>
                  <a:pt x="3156930" y="2775040"/>
                </a:lnTo>
                <a:lnTo>
                  <a:pt x="3199744" y="2759370"/>
                </a:lnTo>
                <a:lnTo>
                  <a:pt x="3240480" y="2739746"/>
                </a:lnTo>
                <a:lnTo>
                  <a:pt x="3278902" y="2716404"/>
                </a:lnTo>
                <a:lnTo>
                  <a:pt x="3314777" y="2689578"/>
                </a:lnTo>
                <a:lnTo>
                  <a:pt x="3347870" y="2659501"/>
                </a:lnTo>
                <a:lnTo>
                  <a:pt x="3377947" y="2626408"/>
                </a:lnTo>
                <a:lnTo>
                  <a:pt x="3404774" y="2590533"/>
                </a:lnTo>
                <a:lnTo>
                  <a:pt x="3428116" y="2552110"/>
                </a:lnTo>
                <a:lnTo>
                  <a:pt x="3447739" y="2511375"/>
                </a:lnTo>
                <a:lnTo>
                  <a:pt x="3463409" y="2468560"/>
                </a:lnTo>
                <a:lnTo>
                  <a:pt x="3474892" y="2423900"/>
                </a:lnTo>
                <a:lnTo>
                  <a:pt x="3481954" y="2377630"/>
                </a:lnTo>
                <a:lnTo>
                  <a:pt x="3484360" y="2329983"/>
                </a:lnTo>
                <a:lnTo>
                  <a:pt x="3484360" y="466006"/>
                </a:lnTo>
                <a:lnTo>
                  <a:pt x="3481954" y="418359"/>
                </a:lnTo>
                <a:lnTo>
                  <a:pt x="3474892" y="372089"/>
                </a:lnTo>
                <a:lnTo>
                  <a:pt x="3463409" y="327430"/>
                </a:lnTo>
                <a:lnTo>
                  <a:pt x="3447739" y="284615"/>
                </a:lnTo>
                <a:lnTo>
                  <a:pt x="3428116" y="243879"/>
                </a:lnTo>
                <a:lnTo>
                  <a:pt x="3404774" y="205457"/>
                </a:lnTo>
                <a:lnTo>
                  <a:pt x="3377947" y="169583"/>
                </a:lnTo>
                <a:lnTo>
                  <a:pt x="3347870" y="136490"/>
                </a:lnTo>
                <a:lnTo>
                  <a:pt x="3314777" y="106413"/>
                </a:lnTo>
                <a:lnTo>
                  <a:pt x="3278902" y="79586"/>
                </a:lnTo>
                <a:lnTo>
                  <a:pt x="3240480" y="56244"/>
                </a:lnTo>
                <a:lnTo>
                  <a:pt x="3199744" y="36621"/>
                </a:lnTo>
                <a:lnTo>
                  <a:pt x="3156930" y="20950"/>
                </a:lnTo>
                <a:lnTo>
                  <a:pt x="3112270" y="9467"/>
                </a:lnTo>
                <a:lnTo>
                  <a:pt x="3066000" y="2405"/>
                </a:lnTo>
                <a:lnTo>
                  <a:pt x="301835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6"/>
          <p:cNvSpPr/>
          <p:nvPr/>
        </p:nvSpPr>
        <p:spPr>
          <a:xfrm>
            <a:off x="5614549" y="1623480"/>
            <a:ext cx="3484879" cy="2796540"/>
          </a:xfrm>
          <a:custGeom>
            <a:avLst/>
            <a:gdLst/>
            <a:ahLst/>
            <a:cxnLst/>
            <a:rect l="l" t="t" r="r" b="b"/>
            <a:pathLst>
              <a:path w="3484879" h="2796540">
                <a:moveTo>
                  <a:pt x="0" y="466006"/>
                </a:moveTo>
                <a:lnTo>
                  <a:pt x="2405" y="418360"/>
                </a:lnTo>
                <a:lnTo>
                  <a:pt x="9467" y="372090"/>
                </a:lnTo>
                <a:lnTo>
                  <a:pt x="20950" y="327430"/>
                </a:lnTo>
                <a:lnTo>
                  <a:pt x="36621" y="284615"/>
                </a:lnTo>
                <a:lnTo>
                  <a:pt x="56244" y="243880"/>
                </a:lnTo>
                <a:lnTo>
                  <a:pt x="79586" y="205457"/>
                </a:lnTo>
                <a:lnTo>
                  <a:pt x="106413" y="169583"/>
                </a:lnTo>
                <a:lnTo>
                  <a:pt x="136490" y="136490"/>
                </a:lnTo>
                <a:lnTo>
                  <a:pt x="169583" y="106413"/>
                </a:lnTo>
                <a:lnTo>
                  <a:pt x="205457" y="79586"/>
                </a:lnTo>
                <a:lnTo>
                  <a:pt x="243880" y="56244"/>
                </a:lnTo>
                <a:lnTo>
                  <a:pt x="284615" y="36621"/>
                </a:lnTo>
                <a:lnTo>
                  <a:pt x="327430" y="20950"/>
                </a:lnTo>
                <a:lnTo>
                  <a:pt x="372089" y="9467"/>
                </a:lnTo>
                <a:lnTo>
                  <a:pt x="418360" y="2405"/>
                </a:lnTo>
                <a:lnTo>
                  <a:pt x="466006" y="0"/>
                </a:lnTo>
                <a:lnTo>
                  <a:pt x="3018353" y="0"/>
                </a:lnTo>
                <a:lnTo>
                  <a:pt x="3065999" y="2405"/>
                </a:lnTo>
                <a:lnTo>
                  <a:pt x="3112269" y="9467"/>
                </a:lnTo>
                <a:lnTo>
                  <a:pt x="3156929" y="20950"/>
                </a:lnTo>
                <a:lnTo>
                  <a:pt x="3199744" y="36621"/>
                </a:lnTo>
                <a:lnTo>
                  <a:pt x="3240479" y="56244"/>
                </a:lnTo>
                <a:lnTo>
                  <a:pt x="3278902" y="79586"/>
                </a:lnTo>
                <a:lnTo>
                  <a:pt x="3314776" y="106413"/>
                </a:lnTo>
                <a:lnTo>
                  <a:pt x="3347869" y="136490"/>
                </a:lnTo>
                <a:lnTo>
                  <a:pt x="3377946" y="169583"/>
                </a:lnTo>
                <a:lnTo>
                  <a:pt x="3404773" y="205457"/>
                </a:lnTo>
                <a:lnTo>
                  <a:pt x="3428115" y="243880"/>
                </a:lnTo>
                <a:lnTo>
                  <a:pt x="3447738" y="284615"/>
                </a:lnTo>
                <a:lnTo>
                  <a:pt x="3463409" y="327430"/>
                </a:lnTo>
                <a:lnTo>
                  <a:pt x="3474892" y="372090"/>
                </a:lnTo>
                <a:lnTo>
                  <a:pt x="3481954" y="418360"/>
                </a:lnTo>
                <a:lnTo>
                  <a:pt x="3484360" y="466006"/>
                </a:lnTo>
                <a:lnTo>
                  <a:pt x="3484360" y="2329984"/>
                </a:lnTo>
                <a:lnTo>
                  <a:pt x="3481954" y="2377630"/>
                </a:lnTo>
                <a:lnTo>
                  <a:pt x="3474892" y="2423900"/>
                </a:lnTo>
                <a:lnTo>
                  <a:pt x="3463409" y="2468560"/>
                </a:lnTo>
                <a:lnTo>
                  <a:pt x="3447738" y="2511375"/>
                </a:lnTo>
                <a:lnTo>
                  <a:pt x="3428115" y="2552110"/>
                </a:lnTo>
                <a:lnTo>
                  <a:pt x="3404773" y="2590533"/>
                </a:lnTo>
                <a:lnTo>
                  <a:pt x="3377946" y="2626407"/>
                </a:lnTo>
                <a:lnTo>
                  <a:pt x="3347869" y="2659500"/>
                </a:lnTo>
                <a:lnTo>
                  <a:pt x="3314776" y="2689577"/>
                </a:lnTo>
                <a:lnTo>
                  <a:pt x="3278902" y="2716404"/>
                </a:lnTo>
                <a:lnTo>
                  <a:pt x="3240479" y="2739746"/>
                </a:lnTo>
                <a:lnTo>
                  <a:pt x="3199744" y="2759369"/>
                </a:lnTo>
                <a:lnTo>
                  <a:pt x="3156929" y="2775040"/>
                </a:lnTo>
                <a:lnTo>
                  <a:pt x="3112269" y="2786523"/>
                </a:lnTo>
                <a:lnTo>
                  <a:pt x="3065999" y="2793585"/>
                </a:lnTo>
                <a:lnTo>
                  <a:pt x="3018353" y="2795991"/>
                </a:lnTo>
                <a:lnTo>
                  <a:pt x="466006" y="2795991"/>
                </a:lnTo>
                <a:lnTo>
                  <a:pt x="418360" y="2793585"/>
                </a:lnTo>
                <a:lnTo>
                  <a:pt x="372089" y="2786523"/>
                </a:lnTo>
                <a:lnTo>
                  <a:pt x="327430" y="2775040"/>
                </a:lnTo>
                <a:lnTo>
                  <a:pt x="284615" y="2759369"/>
                </a:lnTo>
                <a:lnTo>
                  <a:pt x="243880" y="2739746"/>
                </a:lnTo>
                <a:lnTo>
                  <a:pt x="205457" y="2716404"/>
                </a:lnTo>
                <a:lnTo>
                  <a:pt x="169583" y="2689577"/>
                </a:lnTo>
                <a:lnTo>
                  <a:pt x="136490" y="2659500"/>
                </a:lnTo>
                <a:lnTo>
                  <a:pt x="106413" y="2626407"/>
                </a:lnTo>
                <a:lnTo>
                  <a:pt x="79586" y="2590533"/>
                </a:lnTo>
                <a:lnTo>
                  <a:pt x="56244" y="2552110"/>
                </a:lnTo>
                <a:lnTo>
                  <a:pt x="36621" y="2511375"/>
                </a:lnTo>
                <a:lnTo>
                  <a:pt x="20950" y="2468560"/>
                </a:lnTo>
                <a:lnTo>
                  <a:pt x="9467" y="2423900"/>
                </a:lnTo>
                <a:lnTo>
                  <a:pt x="2405" y="2377630"/>
                </a:lnTo>
                <a:lnTo>
                  <a:pt x="0" y="2329984"/>
                </a:lnTo>
                <a:lnTo>
                  <a:pt x="0" y="466006"/>
                </a:lnTo>
                <a:close/>
              </a:path>
            </a:pathLst>
          </a:custGeom>
          <a:ln w="63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7"/>
          <p:cNvSpPr txBox="1"/>
          <p:nvPr/>
        </p:nvSpPr>
        <p:spPr>
          <a:xfrm>
            <a:off x="5796513" y="1909392"/>
            <a:ext cx="299974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mostly </a:t>
            </a:r>
            <a:r>
              <a:rPr sz="1800" b="1" spc="-5" dirty="0">
                <a:latin typeface="Calibri"/>
                <a:cs typeface="Calibri"/>
              </a:rPr>
              <a:t>about Memory </a:t>
            </a:r>
            <a:r>
              <a:rPr sz="1800" b="1" spc="-10" dirty="0">
                <a:latin typeface="Calibri"/>
                <a:cs typeface="Calibri"/>
              </a:rPr>
              <a:t>Cost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750" spc="45" dirty="0">
                <a:latin typeface="Wingdings"/>
                <a:cs typeface="Wingdings"/>
              </a:rPr>
              <a:t></a:t>
            </a:r>
            <a:endParaRPr sz="1750" dirty="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 dirty="0">
              <a:latin typeface="Wingdings"/>
              <a:cs typeface="Wingdings"/>
            </a:endParaRPr>
          </a:p>
          <a:p>
            <a:pPr marL="12700" marR="5080" indent="-1270" algn="ctr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Interesting </a:t>
            </a:r>
            <a:r>
              <a:rPr sz="1800" b="1" spc="-10" dirty="0">
                <a:latin typeface="Calibri"/>
                <a:cs typeface="Calibri"/>
              </a:rPr>
              <a:t>discussion </a:t>
            </a:r>
            <a:r>
              <a:rPr sz="1800" b="1" spc="-5" dirty="0">
                <a:latin typeface="Calibri"/>
                <a:cs typeface="Calibri"/>
              </a:rPr>
              <a:t>in:  </a:t>
            </a:r>
            <a:r>
              <a:rPr sz="1800" b="1" spc="-20" dirty="0">
                <a:latin typeface="Calibri"/>
                <a:cs typeface="Calibri"/>
              </a:rPr>
              <a:t>https://stackoverflow.com/que  </a:t>
            </a: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io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dirty="0">
                <a:latin typeface="Calibri"/>
                <a:cs typeface="Calibri"/>
              </a:rPr>
              <a:t>/</a:t>
            </a:r>
            <a:r>
              <a:rPr sz="1800" b="1" spc="-5" dirty="0">
                <a:latin typeface="Calibri"/>
                <a:cs typeface="Calibri"/>
              </a:rPr>
              <a:t>10326853</a:t>
            </a:r>
            <a:r>
              <a:rPr sz="1800" b="1" dirty="0">
                <a:latin typeface="Calibri"/>
                <a:cs typeface="Calibri"/>
              </a:rPr>
              <a:t>/</a:t>
            </a:r>
            <a:r>
              <a:rPr sz="1800" b="1" spc="-5" dirty="0">
                <a:latin typeface="Calibri"/>
                <a:cs typeface="Calibri"/>
              </a:rPr>
              <a:t>w</a:t>
            </a:r>
            <a:r>
              <a:rPr sz="1800" b="1" spc="-40" dirty="0">
                <a:latin typeface="Calibri"/>
                <a:cs typeface="Calibri"/>
              </a:rPr>
              <a:t>h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-d</a:t>
            </a:r>
            <a:r>
              <a:rPr sz="1800" b="1" spc="-10" dirty="0">
                <a:latin typeface="Calibri"/>
                <a:cs typeface="Calibri"/>
              </a:rPr>
              <a:t>oe</a:t>
            </a:r>
            <a:r>
              <a:rPr sz="1800" b="1" spc="-5" dirty="0">
                <a:latin typeface="Calibri"/>
                <a:cs typeface="Calibri"/>
              </a:rPr>
              <a:t>s-lm</a:t>
            </a:r>
            <a:r>
              <a:rPr sz="1800" b="1" dirty="0">
                <a:latin typeface="Calibri"/>
                <a:cs typeface="Calibri"/>
              </a:rPr>
              <a:t>-  </a:t>
            </a:r>
            <a:r>
              <a:rPr sz="1800" b="1" spc="-10" dirty="0">
                <a:latin typeface="Calibri"/>
                <a:cs typeface="Calibri"/>
              </a:rPr>
              <a:t>run-out-of-memory-while-  matrix-multiplication-works-  fine-for-coeffic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2EB132-7660-4F40-93F8-C15FD4A2E17B}"/>
              </a:ext>
            </a:extLst>
          </p:cNvPr>
          <p:cNvSpPr txBox="1"/>
          <p:nvPr/>
        </p:nvSpPr>
        <p:spPr>
          <a:xfrm>
            <a:off x="2910322" y="2244439"/>
            <a:ext cx="122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pxn  </a:t>
            </a:r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nxp</a:t>
            </a:r>
            <a:endParaRPr lang="zh-CN" altLang="en-US" sz="2400" i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6E188A8-F212-4ADF-80EF-CACC1D5A324E}"/>
                  </a:ext>
                </a:extLst>
              </p:cNvPr>
              <p:cNvSpPr txBox="1"/>
              <p:nvPr/>
            </p:nvSpPr>
            <p:spPr>
              <a:xfrm>
                <a:off x="413615" y="3013117"/>
                <a:ext cx="30351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𝑋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    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600" b="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6E188A8-F212-4ADF-80EF-CACC1D5A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5" y="3013117"/>
                <a:ext cx="303519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2FC20F-18DA-4A16-8E94-6B19778C9CA5}"/>
                  </a:ext>
                </a:extLst>
              </p:cNvPr>
              <p:cNvSpPr txBox="1"/>
              <p:nvPr/>
            </p:nvSpPr>
            <p:spPr>
              <a:xfrm>
                <a:off x="0" y="3811599"/>
                <a:ext cx="3894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     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p>
                      </m:sSup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2FC20F-18DA-4A16-8E94-6B19778C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599"/>
                <a:ext cx="389472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>
            <a:extLst>
              <a:ext uri="{FF2B5EF4-FFF2-40B4-BE49-F238E27FC236}">
                <a16:creationId xmlns:a16="http://schemas.microsoft.com/office/drawing/2014/main" id="{B49C40E6-736E-4A0A-8926-8B4C493923C7}"/>
              </a:ext>
            </a:extLst>
          </p:cNvPr>
          <p:cNvSpPr/>
          <p:nvPr/>
        </p:nvSpPr>
        <p:spPr>
          <a:xfrm>
            <a:off x="3915557" y="3216119"/>
            <a:ext cx="243741" cy="1158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CC3B6C-E9ED-4843-891D-A320CF5F2CAC}"/>
              </a:ext>
            </a:extLst>
          </p:cNvPr>
          <p:cNvSpPr txBox="1"/>
          <p:nvPr/>
        </p:nvSpPr>
        <p:spPr>
          <a:xfrm>
            <a:off x="1005758" y="5451155"/>
            <a:ext cx="6726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When n&gt;&gt;p, matrix’s multiplication is slower than inversion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268BDE0-6F2C-4306-BE1E-AD35092A6039}"/>
                  </a:ext>
                </a:extLst>
              </p:cNvPr>
              <p:cNvSpPr/>
              <p:nvPr/>
            </p:nvSpPr>
            <p:spPr>
              <a:xfrm>
                <a:off x="4114179" y="4615296"/>
                <a:ext cx="249363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268BDE0-6F2C-4306-BE1E-AD35092A6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79" y="4615296"/>
                <a:ext cx="249363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5522" y="338392"/>
            <a:ext cx="7665605" cy="585111"/>
          </a:xfrm>
        </p:spPr>
        <p:txBody>
          <a:bodyPr/>
          <a:lstStyle/>
          <a:p>
            <a:r>
              <a:rPr lang="en-US" altLang="zh-CN" dirty="0"/>
              <a:t>Method I: normal equations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53AF-3144-4047-803B-1EDF292C7720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" y="1375912"/>
            <a:ext cx="8904033" cy="2561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941395"/>
            <a:ext cx="5610935" cy="2293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999330" y="3422350"/>
                <a:ext cx="2499659" cy="3413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Gram Matrix</a:t>
                </a: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</a:t>
                </a: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            PSD</a:t>
                </a:r>
              </a:p>
              <a:p>
                <a:endParaRPr lang="en-US" altLang="zh-CN" sz="240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ea typeface="宋体" panose="02010600030101010101" pitchFamily="2" charset="-122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𝐽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𝐶𝑜𝑛𝑣𝑒𝑥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  <a:p>
                <a:endParaRPr lang="en-US" altLang="zh-CN" sz="2400" dirty="0"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ea typeface="宋体" panose="02010600030101010101" pitchFamily="2" charset="-122"/>
                </a:endParaRPr>
              </a:p>
              <a:p>
                <a:r>
                  <a:rPr lang="en-US" altLang="zh-CN" sz="2400" b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330" y="3422350"/>
                <a:ext cx="2499659" cy="3413178"/>
              </a:xfrm>
              <a:prstGeom prst="rect">
                <a:avLst/>
              </a:prstGeom>
              <a:blipFill>
                <a:blip r:embed="rId4"/>
                <a:stretch>
                  <a:fillRect l="-4146" t="-2679" r="-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箭头 10"/>
          <p:cNvSpPr/>
          <p:nvPr/>
        </p:nvSpPr>
        <p:spPr>
          <a:xfrm>
            <a:off x="6955708" y="3852565"/>
            <a:ext cx="277091" cy="288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965670" y="4593416"/>
            <a:ext cx="277091" cy="288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6955707" y="5327058"/>
            <a:ext cx="277091" cy="288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6972068" y="6008162"/>
            <a:ext cx="277091" cy="288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1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EB71-72F8-4CC3-98A0-FED650B95233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60</a:t>
            </a:fld>
            <a:endParaRPr lang="zh-CN" alt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181" y="374773"/>
            <a:ext cx="285750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2"/>
          <a:srcRect t="50117"/>
          <a:stretch/>
        </p:blipFill>
        <p:spPr bwMode="auto">
          <a:xfrm>
            <a:off x="2609895" y="2161309"/>
            <a:ext cx="3756052" cy="72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31" y="2212138"/>
            <a:ext cx="858712" cy="6280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2EB132-7660-4F40-93F8-C15FD4A2E17B}"/>
              </a:ext>
            </a:extLst>
          </p:cNvPr>
          <p:cNvSpPr txBox="1"/>
          <p:nvPr/>
        </p:nvSpPr>
        <p:spPr>
          <a:xfrm>
            <a:off x="1907887" y="2710978"/>
            <a:ext cx="557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        </a:t>
            </a:r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px1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    1x1 pxn nx1  </a:t>
            </a:r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nxp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 px1</a:t>
            </a:r>
            <a:endParaRPr lang="zh-CN" altLang="en-US" sz="2400" i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右大括号 6"/>
          <p:cNvSpPr/>
          <p:nvPr/>
        </p:nvSpPr>
        <p:spPr>
          <a:xfrm rot="5400000">
            <a:off x="5588577" y="2983422"/>
            <a:ext cx="240146" cy="812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 rot="5400000">
            <a:off x="5460649" y="3581301"/>
            <a:ext cx="199860" cy="126595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大括号 10"/>
          <p:cNvSpPr/>
          <p:nvPr/>
        </p:nvSpPr>
        <p:spPr>
          <a:xfrm rot="5400000">
            <a:off x="5311047" y="4095124"/>
            <a:ext cx="143464" cy="162155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 rot="5400000">
            <a:off x="4976472" y="4409437"/>
            <a:ext cx="257854" cy="21763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382779" y="3568190"/>
            <a:ext cx="697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nx1 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02250" y="4338768"/>
            <a:ext cx="697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nx1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057930" y="4971562"/>
            <a:ext cx="625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92524" y="5710568"/>
            <a:ext cx="625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35DF-498F-4502-871A-5463B2099451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61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42925" y="313711"/>
            <a:ext cx="402907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5" dirty="0">
                <a:ea typeface="+mj-ea"/>
                <a:cs typeface="Calibri Light"/>
              </a:rPr>
              <a:t>Extra: Convergence rate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90" y="1575894"/>
            <a:ext cx="7132955" cy="229921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84150" marR="5080" indent="-171450">
              <a:lnSpc>
                <a:spcPct val="79600"/>
              </a:lnSpc>
              <a:spcBef>
                <a:spcPts val="685"/>
              </a:spcBef>
              <a:buFont typeface="Arial"/>
              <a:buChar char="•"/>
              <a:tabLst>
                <a:tab pos="184150" algn="l"/>
              </a:tabLst>
            </a:pPr>
            <a:r>
              <a:rPr sz="2800" b="1" spc="-10" dirty="0">
                <a:latin typeface="Calibri"/>
                <a:cs typeface="Calibri"/>
              </a:rPr>
              <a:t>Theorem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steepest </a:t>
            </a:r>
            <a:r>
              <a:rPr sz="2800" spc="-5" dirty="0">
                <a:latin typeface="Calibri"/>
                <a:cs typeface="Calibri"/>
              </a:rPr>
              <a:t>descent </a:t>
            </a:r>
            <a:r>
              <a:rPr sz="2800" dirty="0">
                <a:latin typeface="Calibri"/>
                <a:cs typeface="Calibri"/>
              </a:rPr>
              <a:t>/ </a:t>
            </a:r>
            <a:r>
              <a:rPr sz="2800" spc="-5" dirty="0">
                <a:latin typeface="Calibri"/>
                <a:cs typeface="Calibri"/>
              </a:rPr>
              <a:t>GD equation algorithm  </a:t>
            </a:r>
            <a:r>
              <a:rPr sz="2800" spc="-20" dirty="0">
                <a:latin typeface="Calibri"/>
                <a:cs typeface="Calibri"/>
              </a:rPr>
              <a:t>converge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minimum of the </a:t>
            </a:r>
            <a:r>
              <a:rPr sz="2800" spc="-15" dirty="0">
                <a:latin typeface="Calibri"/>
                <a:cs typeface="Calibri"/>
              </a:rPr>
              <a:t>cost characterized </a:t>
            </a:r>
            <a:r>
              <a:rPr sz="2800" spc="-10" dirty="0">
                <a:latin typeface="Calibri"/>
                <a:cs typeface="Calibri"/>
              </a:rPr>
              <a:t>by  </a:t>
            </a:r>
            <a:r>
              <a:rPr sz="2800" spc="-5" dirty="0">
                <a:latin typeface="Calibri"/>
                <a:cs typeface="Calibri"/>
              </a:rPr>
              <a:t>normal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equation: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 dirty="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If the learning </a:t>
            </a:r>
            <a:r>
              <a:rPr sz="2400" spc="-30" dirty="0">
                <a:latin typeface="Calibri"/>
                <a:cs typeface="Calibri"/>
              </a:rPr>
              <a:t>rate </a:t>
            </a:r>
            <a:r>
              <a:rPr sz="2400" spc="-10" dirty="0">
                <a:latin typeface="Calibri"/>
                <a:cs typeface="Calibri"/>
              </a:rPr>
              <a:t>parameter satisfy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Wingdings"/>
                <a:cs typeface="Wingdings"/>
              </a:rPr>
              <a:t></a:t>
            </a:r>
          </a:p>
        </p:txBody>
      </p:sp>
      <p:sp>
        <p:nvSpPr>
          <p:cNvPr id="7" name="object 4"/>
          <p:cNvSpPr txBox="1"/>
          <p:nvPr/>
        </p:nvSpPr>
        <p:spPr>
          <a:xfrm>
            <a:off x="628650" y="4987975"/>
            <a:ext cx="7633970" cy="986809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84150" marR="5080" indent="-171450">
              <a:lnSpc>
                <a:spcPts val="2300"/>
              </a:lnSpc>
              <a:spcBef>
                <a:spcPts val="660"/>
              </a:spcBef>
              <a:buFont typeface="Arial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formal </a:t>
            </a:r>
            <a:r>
              <a:rPr sz="2800" spc="-5" dirty="0">
                <a:latin typeface="Calibri"/>
                <a:cs typeface="Calibri"/>
              </a:rPr>
              <a:t>analysis of GD-LR </a:t>
            </a:r>
            <a:r>
              <a:rPr sz="2800" dirty="0">
                <a:latin typeface="Calibri"/>
                <a:cs typeface="Calibri"/>
              </a:rPr>
              <a:t>need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math;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practice, </a:t>
            </a:r>
            <a:r>
              <a:rPr sz="2800" spc="-5" dirty="0">
                <a:latin typeface="Calibri"/>
                <a:cs typeface="Calibri"/>
              </a:rPr>
              <a:t>one 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use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small </a:t>
            </a:r>
            <a:r>
              <a:rPr sz="2800" i="1" spc="-5" dirty="0">
                <a:latin typeface="Symbol"/>
                <a:cs typeface="Symbol"/>
              </a:rPr>
              <a:t></a:t>
            </a:r>
            <a:r>
              <a:rPr sz="2800" spc="-5" dirty="0">
                <a:latin typeface="Calibri"/>
                <a:cs typeface="Calibri"/>
              </a:rPr>
              <a:t>, or </a:t>
            </a:r>
            <a:r>
              <a:rPr sz="2800" spc="-10" dirty="0">
                <a:latin typeface="Calibri"/>
                <a:cs typeface="Calibri"/>
              </a:rPr>
              <a:t>gradually </a:t>
            </a:r>
            <a:r>
              <a:rPr sz="2800" spc="-5" dirty="0">
                <a:latin typeface="Calibri"/>
                <a:cs typeface="Calibri"/>
              </a:rPr>
              <a:t>decrease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Symbol"/>
                <a:cs typeface="Symbol"/>
              </a:rPr>
              <a:t>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2559" y="4306106"/>
            <a:ext cx="3775147" cy="443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86358" y="2756385"/>
            <a:ext cx="3697363" cy="462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E1C-BA80-4142-B826-C2BF8B60BA21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5" name="object 6"/>
          <p:cNvSpPr txBox="1"/>
          <p:nvPr/>
        </p:nvSpPr>
        <p:spPr>
          <a:xfrm>
            <a:off x="557543" y="296774"/>
            <a:ext cx="6518601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dirty="0">
                <a:cs typeface="Calibri Light"/>
              </a:rPr>
              <a:t>LR </a:t>
            </a:r>
            <a:r>
              <a:rPr sz="3300" b="0" spc="-5" dirty="0">
                <a:cs typeface="Calibri Light"/>
              </a:rPr>
              <a:t>with </a:t>
            </a:r>
            <a:r>
              <a:rPr sz="3300" b="0" spc="-20" dirty="0">
                <a:cs typeface="Calibri Light"/>
              </a:rPr>
              <a:t>batch </a:t>
            </a:r>
            <a:r>
              <a:rPr sz="3300" b="0" dirty="0">
                <a:cs typeface="Calibri Light"/>
              </a:rPr>
              <a:t>GD / </a:t>
            </a:r>
            <a:r>
              <a:rPr sz="3300" b="0" spc="-30" dirty="0">
                <a:cs typeface="Calibri Light"/>
              </a:rPr>
              <a:t>Per </a:t>
            </a:r>
            <a:r>
              <a:rPr sz="3300" b="0" spc="-25" dirty="0">
                <a:cs typeface="Calibri Light"/>
              </a:rPr>
              <a:t>Feature</a:t>
            </a:r>
            <a:r>
              <a:rPr sz="3300" b="0" dirty="0">
                <a:cs typeface="Calibri Light"/>
              </a:rPr>
              <a:t> </a:t>
            </a:r>
            <a:r>
              <a:rPr sz="3300" b="0" spc="-10" dirty="0">
                <a:cs typeface="Calibri Light"/>
              </a:rPr>
              <a:t>View</a:t>
            </a:r>
            <a:endParaRPr sz="3300" dirty="0">
              <a:cs typeface="Calibri Light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966302" y="1758837"/>
            <a:ext cx="19939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Note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966302" y="3353352"/>
            <a:ext cx="31111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its j-th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variable: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269188" y="5434319"/>
            <a:ext cx="29908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Cambria"/>
                <a:cs typeface="Cambria"/>
              </a:rPr>
              <a:t>t</a:t>
            </a:r>
            <a:r>
              <a:rPr sz="1400" i="1" spc="-229" dirty="0">
                <a:latin typeface="Cambria"/>
                <a:cs typeface="Cambria"/>
              </a:rPr>
              <a:t> </a:t>
            </a:r>
            <a:r>
              <a:rPr sz="1400" spc="-10" dirty="0">
                <a:latin typeface="Symbol"/>
                <a:cs typeface="Symbol"/>
              </a:rPr>
              <a:t></a:t>
            </a:r>
            <a:r>
              <a:rPr sz="1400" spc="-10" dirty="0">
                <a:latin typeface="Cambria"/>
                <a:cs typeface="Cambria"/>
              </a:rPr>
              <a:t>1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2088802" y="5434319"/>
            <a:ext cx="8826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Cambria"/>
                <a:cs typeface="Cambria"/>
              </a:rPr>
              <a:t>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966302" y="5435547"/>
            <a:ext cx="1729739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62940" algn="l"/>
                <a:tab pos="1280795" algn="l"/>
              </a:tabLst>
            </a:pPr>
            <a:r>
              <a:rPr sz="2500" i="1" spc="-20" dirty="0">
                <a:latin typeface="Symbol"/>
                <a:cs typeface="Symbol"/>
              </a:rPr>
              <a:t></a:t>
            </a:r>
            <a:r>
              <a:rPr sz="2500" i="1" spc="-290" dirty="0">
                <a:latin typeface="Times New Roman"/>
                <a:cs typeface="Times New Roman"/>
              </a:rPr>
              <a:t> </a:t>
            </a:r>
            <a:r>
              <a:rPr sz="2100" i="1" spc="7" baseline="-35714" dirty="0">
                <a:latin typeface="Cambria"/>
                <a:cs typeface="Cambria"/>
              </a:rPr>
              <a:t>j	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-335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Symbol"/>
                <a:cs typeface="Symbol"/>
              </a:rPr>
              <a:t></a:t>
            </a:r>
            <a:r>
              <a:rPr sz="2500" i="1" spc="-290" dirty="0">
                <a:latin typeface="Times New Roman"/>
                <a:cs typeface="Times New Roman"/>
              </a:rPr>
              <a:t> </a:t>
            </a:r>
            <a:r>
              <a:rPr sz="2100" i="1" spc="7" baseline="-35714" dirty="0">
                <a:latin typeface="Cambria"/>
                <a:cs typeface="Cambria"/>
              </a:rPr>
              <a:t>j	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-42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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3336962" y="5688071"/>
            <a:ext cx="60515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42925" algn="l"/>
              </a:tabLst>
            </a:pPr>
            <a:r>
              <a:rPr sz="1400" i="1" spc="5" dirty="0">
                <a:latin typeface="Cambria"/>
                <a:cs typeface="Cambria"/>
              </a:rPr>
              <a:t>i	i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3"/>
          <p:cNvSpPr txBox="1"/>
          <p:nvPr/>
        </p:nvSpPr>
        <p:spPr>
          <a:xfrm>
            <a:off x="3926008" y="5434319"/>
            <a:ext cx="38481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08610" algn="l"/>
              </a:tabLst>
            </a:pPr>
            <a:r>
              <a:rPr sz="1400" i="1" spc="10" dirty="0">
                <a:latin typeface="Cambria"/>
                <a:cs typeface="Cambria"/>
              </a:rPr>
              <a:t>T	</a:t>
            </a:r>
            <a:r>
              <a:rPr sz="1400" i="1" spc="5" dirty="0">
                <a:latin typeface="Cambria"/>
                <a:cs typeface="Cambria"/>
              </a:rPr>
              <a:t>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3009442" y="5435547"/>
            <a:ext cx="16148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63550" algn="l"/>
                <a:tab pos="1033144" algn="l"/>
                <a:tab pos="1338580" algn="l"/>
              </a:tabLst>
            </a:pPr>
            <a:r>
              <a:rPr sz="2450" spc="5" dirty="0">
                <a:latin typeface="Cambria"/>
                <a:cs typeface="Cambria"/>
              </a:rPr>
              <a:t>(</a:t>
            </a:r>
            <a:r>
              <a:rPr sz="2450" spc="-110" dirty="0">
                <a:latin typeface="Cambria"/>
                <a:cs typeface="Cambria"/>
              </a:rPr>
              <a:t> </a:t>
            </a:r>
            <a:r>
              <a:rPr sz="2450" i="1" spc="5" dirty="0">
                <a:latin typeface="Cambria"/>
                <a:cs typeface="Cambria"/>
              </a:rPr>
              <a:t>y</a:t>
            </a:r>
            <a:r>
              <a:rPr sz="2450" i="1" dirty="0">
                <a:latin typeface="Cambria"/>
                <a:cs typeface="Cambria"/>
              </a:rPr>
              <a:t>	</a:t>
            </a:r>
            <a:r>
              <a:rPr sz="2450" spc="5" dirty="0">
                <a:latin typeface="Symbol"/>
                <a:cs typeface="Symbol"/>
              </a:rPr>
              <a:t></a:t>
            </a:r>
            <a:r>
              <a:rPr sz="2450" spc="-185" dirty="0">
                <a:latin typeface="Times New Roman"/>
                <a:cs typeface="Times New Roman"/>
              </a:rPr>
              <a:t> </a:t>
            </a:r>
            <a:r>
              <a:rPr sz="2450" b="1" spc="5" dirty="0">
                <a:latin typeface="Cambria"/>
                <a:cs typeface="Cambria"/>
              </a:rPr>
              <a:t>x</a:t>
            </a:r>
            <a:r>
              <a:rPr sz="2450" b="1" dirty="0">
                <a:latin typeface="Cambria"/>
                <a:cs typeface="Cambria"/>
              </a:rPr>
              <a:t>	</a:t>
            </a:r>
            <a:r>
              <a:rPr sz="2500" i="1" spc="-20" dirty="0">
                <a:latin typeface="Symbol"/>
                <a:cs typeface="Symbol"/>
              </a:rPr>
              <a:t>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450" spc="25" dirty="0">
                <a:latin typeface="Cambria"/>
                <a:cs typeface="Cambria"/>
              </a:rPr>
              <a:t>)</a:t>
            </a:r>
            <a:r>
              <a:rPr sz="2450" i="1" spc="5" dirty="0">
                <a:latin typeface="Cambria"/>
                <a:cs typeface="Cambria"/>
              </a:rPr>
              <a:t>x</a:t>
            </a:r>
            <a:endParaRPr sz="2450">
              <a:latin typeface="Cambria"/>
              <a:cs typeface="Cambria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4611192" y="5688071"/>
            <a:ext cx="20637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Cambria"/>
                <a:cs typeface="Cambria"/>
              </a:rPr>
              <a:t>i</a:t>
            </a:r>
            <a:r>
              <a:rPr sz="1400" i="1" spc="-160" dirty="0">
                <a:latin typeface="Cambria"/>
                <a:cs typeface="Cambria"/>
              </a:rPr>
              <a:t> </a:t>
            </a:r>
            <a:r>
              <a:rPr sz="1400" spc="5" dirty="0">
                <a:latin typeface="Cambria"/>
                <a:cs typeface="Cambria"/>
              </a:rPr>
              <a:t>,</a:t>
            </a:r>
            <a:r>
              <a:rPr sz="1400" spc="-170" dirty="0">
                <a:latin typeface="Cambria"/>
                <a:cs typeface="Cambria"/>
              </a:rPr>
              <a:t> </a:t>
            </a:r>
            <a:r>
              <a:rPr sz="1400" i="1" spc="5" dirty="0">
                <a:latin typeface="Cambria"/>
                <a:cs typeface="Cambria"/>
              </a:rPr>
              <a:t>j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2715326" y="5880431"/>
            <a:ext cx="27749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65" dirty="0">
                <a:latin typeface="Cambria"/>
                <a:cs typeface="Cambria"/>
              </a:rPr>
              <a:t>i</a:t>
            </a:r>
            <a:r>
              <a:rPr sz="1400" spc="-30" dirty="0">
                <a:latin typeface="Symbol"/>
                <a:cs typeface="Symbol"/>
              </a:rPr>
              <a:t></a:t>
            </a:r>
            <a:r>
              <a:rPr sz="1400" spc="10" dirty="0">
                <a:latin typeface="Cambria"/>
                <a:cs typeface="Cambria"/>
              </a:rPr>
              <a:t>1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2791095" y="5238684"/>
            <a:ext cx="12255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10" dirty="0">
                <a:latin typeface="Cambria"/>
                <a:cs typeface="Cambria"/>
              </a:rPr>
              <a:t>n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2671331" y="5347552"/>
            <a:ext cx="36004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5" dirty="0">
                <a:latin typeface="Symbol"/>
                <a:cs typeface="Symbol"/>
              </a:rPr>
              <a:t>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31" name="object 32"/>
          <p:cNvSpPr txBox="1"/>
          <p:nvPr/>
        </p:nvSpPr>
        <p:spPr>
          <a:xfrm>
            <a:off x="4692837" y="3945329"/>
            <a:ext cx="30734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5" dirty="0">
                <a:latin typeface="Cambria"/>
                <a:cs typeface="Cambria"/>
              </a:rPr>
              <a:t>t</a:t>
            </a:r>
            <a:r>
              <a:rPr sz="1450" i="1" spc="-250" dirty="0">
                <a:latin typeface="Cambria"/>
                <a:cs typeface="Cambria"/>
              </a:rPr>
              <a:t> </a:t>
            </a:r>
            <a:r>
              <a:rPr sz="1450" spc="-10" dirty="0">
                <a:latin typeface="Symbol"/>
                <a:cs typeface="Symbol"/>
              </a:rPr>
              <a:t></a:t>
            </a:r>
            <a:r>
              <a:rPr sz="1450" spc="-10" dirty="0">
                <a:latin typeface="Cambria"/>
                <a:cs typeface="Cambria"/>
              </a:rPr>
              <a:t>1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2" name="object 33"/>
          <p:cNvSpPr txBox="1"/>
          <p:nvPr/>
        </p:nvSpPr>
        <p:spPr>
          <a:xfrm>
            <a:off x="5473989" y="3945329"/>
            <a:ext cx="9017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5" dirty="0">
                <a:latin typeface="Cambria"/>
                <a:cs typeface="Cambria"/>
              </a:rPr>
              <a:t>t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3" name="object 34"/>
          <p:cNvSpPr txBox="1"/>
          <p:nvPr/>
        </p:nvSpPr>
        <p:spPr>
          <a:xfrm>
            <a:off x="4488950" y="3943868"/>
            <a:ext cx="157416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81025" algn="l"/>
                <a:tab pos="1149350" algn="l"/>
              </a:tabLst>
            </a:pPr>
            <a:r>
              <a:rPr sz="2600" i="1" spc="-35" dirty="0">
                <a:latin typeface="Symbol"/>
                <a:cs typeface="Symbol"/>
              </a:rPr>
              <a:t></a:t>
            </a:r>
            <a:r>
              <a:rPr sz="2600" spc="-35" dirty="0">
                <a:latin typeface="Times New Roman"/>
                <a:cs typeface="Times New Roman"/>
              </a:rPr>
              <a:t>	</a:t>
            </a:r>
            <a:r>
              <a:rPr sz="2550" spc="-10" dirty="0">
                <a:latin typeface="Symbol"/>
                <a:cs typeface="Symbol"/>
              </a:rPr>
              <a:t></a:t>
            </a:r>
            <a:r>
              <a:rPr sz="2550" spc="-360" dirty="0">
                <a:latin typeface="Times New Roman"/>
                <a:cs typeface="Times New Roman"/>
              </a:rPr>
              <a:t> </a:t>
            </a:r>
            <a:r>
              <a:rPr sz="2600" i="1" spc="-35" dirty="0">
                <a:latin typeface="Symbol"/>
                <a:cs typeface="Symbol"/>
              </a:rPr>
              <a:t></a:t>
            </a:r>
            <a:r>
              <a:rPr sz="2600" spc="-35" dirty="0">
                <a:latin typeface="Times New Roman"/>
                <a:cs typeface="Times New Roman"/>
              </a:rPr>
              <a:t>	</a:t>
            </a:r>
            <a:r>
              <a:rPr sz="2550" spc="-10" dirty="0">
                <a:latin typeface="Symbol"/>
                <a:cs typeface="Symbol"/>
              </a:rPr>
              <a:t></a:t>
            </a:r>
            <a:r>
              <a:rPr sz="2550" spc="-465" dirty="0">
                <a:latin typeface="Times New Roman"/>
                <a:cs typeface="Times New Roman"/>
              </a:rPr>
              <a:t> </a:t>
            </a:r>
            <a:r>
              <a:rPr sz="2600" i="1" spc="-40" dirty="0">
                <a:latin typeface="Symbol"/>
                <a:cs typeface="Symbol"/>
              </a:rPr>
              <a:t></a:t>
            </a:r>
            <a:endParaRPr sz="2600" dirty="0">
              <a:latin typeface="Symbol"/>
              <a:cs typeface="Symbol"/>
            </a:endParaRPr>
          </a:p>
        </p:txBody>
      </p:sp>
      <p:sp>
        <p:nvSpPr>
          <p:cNvPr id="34" name="object 35"/>
          <p:cNvSpPr txBox="1"/>
          <p:nvPr/>
        </p:nvSpPr>
        <p:spPr>
          <a:xfrm>
            <a:off x="6768637" y="4208870"/>
            <a:ext cx="624205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0070" algn="l"/>
              </a:tabLst>
            </a:pPr>
            <a:r>
              <a:rPr sz="1450" i="1" dirty="0">
                <a:latin typeface="Cambria"/>
                <a:cs typeface="Cambria"/>
              </a:rPr>
              <a:t>i	i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5" name="object 36"/>
          <p:cNvSpPr txBox="1"/>
          <p:nvPr/>
        </p:nvSpPr>
        <p:spPr>
          <a:xfrm>
            <a:off x="7307304" y="3945329"/>
            <a:ext cx="40386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6390" algn="l"/>
              </a:tabLst>
            </a:pPr>
            <a:r>
              <a:rPr sz="1450" i="1" spc="5" dirty="0">
                <a:latin typeface="Cambria"/>
                <a:cs typeface="Cambria"/>
              </a:rPr>
              <a:t>T	t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6" name="object 37"/>
          <p:cNvSpPr txBox="1"/>
          <p:nvPr/>
        </p:nvSpPr>
        <p:spPr>
          <a:xfrm>
            <a:off x="6431340" y="3943868"/>
            <a:ext cx="161607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81330" algn="l"/>
                <a:tab pos="1316355" algn="l"/>
              </a:tabLst>
            </a:pPr>
            <a:r>
              <a:rPr sz="2550" spc="-5" dirty="0">
                <a:latin typeface="Cambria"/>
                <a:cs typeface="Cambria"/>
              </a:rPr>
              <a:t>(</a:t>
            </a:r>
            <a:r>
              <a:rPr sz="2550" spc="-105" dirty="0">
                <a:latin typeface="Cambria"/>
                <a:cs typeface="Cambria"/>
              </a:rPr>
              <a:t> </a:t>
            </a:r>
            <a:r>
              <a:rPr sz="2550" i="1" spc="-10" dirty="0">
                <a:latin typeface="Cambria"/>
                <a:cs typeface="Cambria"/>
              </a:rPr>
              <a:t>y</a:t>
            </a:r>
            <a:r>
              <a:rPr sz="2550" i="1" dirty="0">
                <a:latin typeface="Cambria"/>
                <a:cs typeface="Cambria"/>
              </a:rPr>
              <a:t>	</a:t>
            </a:r>
            <a:r>
              <a:rPr sz="2550" spc="-10" dirty="0">
                <a:latin typeface="Symbol"/>
                <a:cs typeface="Symbol"/>
              </a:rPr>
              <a:t></a:t>
            </a:r>
            <a:r>
              <a:rPr sz="2550" spc="-215" dirty="0">
                <a:latin typeface="Times New Roman"/>
                <a:cs typeface="Times New Roman"/>
              </a:rPr>
              <a:t> </a:t>
            </a:r>
            <a:r>
              <a:rPr sz="2550" b="1" spc="-10" dirty="0">
                <a:latin typeface="Cambria"/>
                <a:cs typeface="Cambria"/>
              </a:rPr>
              <a:t>x</a:t>
            </a:r>
            <a:r>
              <a:rPr sz="2550" b="1" dirty="0">
                <a:latin typeface="Cambria"/>
                <a:cs typeface="Cambria"/>
              </a:rPr>
              <a:t> </a:t>
            </a:r>
            <a:r>
              <a:rPr sz="2550" b="1" spc="-204" dirty="0">
                <a:latin typeface="Cambria"/>
                <a:cs typeface="Cambria"/>
              </a:rPr>
              <a:t> </a:t>
            </a:r>
            <a:r>
              <a:rPr sz="2600" i="1" spc="-35" dirty="0">
                <a:latin typeface="Symbol"/>
                <a:cs typeface="Symbol"/>
              </a:rPr>
              <a:t>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550" spc="-50" dirty="0">
                <a:latin typeface="Cambria"/>
                <a:cs typeface="Cambria"/>
              </a:rPr>
              <a:t>)</a:t>
            </a:r>
            <a:r>
              <a:rPr sz="2550" b="1" spc="-10" dirty="0">
                <a:latin typeface="Cambria"/>
                <a:cs typeface="Cambria"/>
              </a:rPr>
              <a:t>x</a:t>
            </a:r>
            <a:endParaRPr sz="2550" dirty="0">
              <a:latin typeface="Cambria"/>
              <a:cs typeface="Cambria"/>
            </a:endParaRPr>
          </a:p>
        </p:txBody>
      </p:sp>
      <p:sp>
        <p:nvSpPr>
          <p:cNvPr id="37" name="object 38"/>
          <p:cNvSpPr txBox="1"/>
          <p:nvPr/>
        </p:nvSpPr>
        <p:spPr>
          <a:xfrm>
            <a:off x="8038112" y="4208870"/>
            <a:ext cx="7620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dirty="0">
                <a:latin typeface="Cambria"/>
                <a:cs typeface="Cambria"/>
              </a:rPr>
              <a:t>i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8" name="object 39"/>
          <p:cNvSpPr txBox="1"/>
          <p:nvPr/>
        </p:nvSpPr>
        <p:spPr>
          <a:xfrm>
            <a:off x="6124249" y="4407578"/>
            <a:ext cx="287655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90" dirty="0">
                <a:latin typeface="Cambria"/>
                <a:cs typeface="Cambria"/>
              </a:rPr>
              <a:t>i</a:t>
            </a:r>
            <a:r>
              <a:rPr sz="1450" spc="-45" dirty="0">
                <a:latin typeface="Symbol"/>
                <a:cs typeface="Symbol"/>
              </a:rPr>
              <a:t></a:t>
            </a:r>
            <a:r>
              <a:rPr sz="1450" spc="5" dirty="0">
                <a:latin typeface="Cambria"/>
                <a:cs typeface="Cambria"/>
              </a:rPr>
              <a:t>1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9" name="object 40"/>
          <p:cNvSpPr txBox="1"/>
          <p:nvPr/>
        </p:nvSpPr>
        <p:spPr>
          <a:xfrm>
            <a:off x="6204798" y="3748307"/>
            <a:ext cx="125095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5" dirty="0">
                <a:latin typeface="Cambria"/>
                <a:cs typeface="Cambria"/>
              </a:rPr>
              <a:t>n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40" name="object 41"/>
          <p:cNvSpPr txBox="1"/>
          <p:nvPr/>
        </p:nvSpPr>
        <p:spPr>
          <a:xfrm>
            <a:off x="6080619" y="3863658"/>
            <a:ext cx="37020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41" name="object 42"/>
          <p:cNvSpPr/>
          <p:nvPr/>
        </p:nvSpPr>
        <p:spPr>
          <a:xfrm>
            <a:off x="5078869" y="4834331"/>
            <a:ext cx="2339059" cy="1522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3"/>
          <p:cNvSpPr/>
          <p:nvPr/>
        </p:nvSpPr>
        <p:spPr>
          <a:xfrm>
            <a:off x="5078869" y="4834331"/>
            <a:ext cx="2339340" cy="1522095"/>
          </a:xfrm>
          <a:custGeom>
            <a:avLst/>
            <a:gdLst/>
            <a:ahLst/>
            <a:cxnLst/>
            <a:rect l="l" t="t" r="r" b="b"/>
            <a:pathLst>
              <a:path w="2339340" h="1522095">
                <a:moveTo>
                  <a:pt x="0" y="761009"/>
                </a:moveTo>
                <a:lnTo>
                  <a:pt x="438491" y="0"/>
                </a:lnTo>
                <a:lnTo>
                  <a:pt x="438491" y="380504"/>
                </a:lnTo>
                <a:lnTo>
                  <a:pt x="2339060" y="380504"/>
                </a:lnTo>
                <a:lnTo>
                  <a:pt x="2339060" y="1141513"/>
                </a:lnTo>
                <a:lnTo>
                  <a:pt x="438491" y="1141513"/>
                </a:lnTo>
                <a:lnTo>
                  <a:pt x="438491" y="1522018"/>
                </a:lnTo>
                <a:lnTo>
                  <a:pt x="0" y="761009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4"/>
          <p:cNvSpPr txBox="1"/>
          <p:nvPr/>
        </p:nvSpPr>
        <p:spPr>
          <a:xfrm>
            <a:off x="5448480" y="5356860"/>
            <a:ext cx="1819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40360" marR="5080" indent="-328295">
              <a:lnSpc>
                <a:spcPct val="101400"/>
              </a:lnSpc>
              <a:spcBef>
                <a:spcPts val="75"/>
              </a:spcBef>
            </a:pP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Update </a:t>
            </a: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Rule </a:t>
            </a: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Per </a:t>
            </a:r>
            <a:r>
              <a:rPr sz="1400" b="1" spc="-15" dirty="0">
                <a:solidFill>
                  <a:srgbClr val="0D0D0D"/>
                </a:solidFill>
                <a:latin typeface="Calibri"/>
                <a:cs typeface="Calibri"/>
              </a:rPr>
              <a:t>Feature  </a:t>
            </a: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(Variable-Wise)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119" y="1568806"/>
            <a:ext cx="2971800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A0-E4B8-4486-813B-D6652C799C4A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63</a:t>
            </a:fld>
            <a:endParaRPr lang="zh-CN" altLang="en-US"/>
          </a:p>
        </p:txBody>
      </p:sp>
      <p:sp>
        <p:nvSpPr>
          <p:cNvPr id="7" name="object 6"/>
          <p:cNvSpPr txBox="1"/>
          <p:nvPr/>
        </p:nvSpPr>
        <p:spPr>
          <a:xfrm>
            <a:off x="508577" y="1678808"/>
            <a:ext cx="7723613" cy="11439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For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 single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point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(i-th),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we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 have:</a:t>
            </a:r>
            <a:endParaRPr sz="3200" dirty="0"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2075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its j-th variable: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6777937" y="4303857"/>
            <a:ext cx="2339060" cy="1522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6777938" y="4303857"/>
            <a:ext cx="2339340" cy="1522095"/>
          </a:xfrm>
          <a:custGeom>
            <a:avLst/>
            <a:gdLst/>
            <a:ahLst/>
            <a:cxnLst/>
            <a:rect l="l" t="t" r="r" b="b"/>
            <a:pathLst>
              <a:path w="2339340" h="1522095">
                <a:moveTo>
                  <a:pt x="0" y="761009"/>
                </a:moveTo>
                <a:lnTo>
                  <a:pt x="438491" y="0"/>
                </a:lnTo>
                <a:lnTo>
                  <a:pt x="438491" y="380504"/>
                </a:lnTo>
                <a:lnTo>
                  <a:pt x="2339060" y="380504"/>
                </a:lnTo>
                <a:lnTo>
                  <a:pt x="2339060" y="1141513"/>
                </a:lnTo>
                <a:lnTo>
                  <a:pt x="438491" y="1141513"/>
                </a:lnTo>
                <a:lnTo>
                  <a:pt x="438491" y="1522018"/>
                </a:lnTo>
                <a:lnTo>
                  <a:pt x="0" y="761009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7147549" y="4826508"/>
            <a:ext cx="1819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40360" marR="5080" indent="-328295">
              <a:lnSpc>
                <a:spcPct val="101400"/>
              </a:lnSpc>
              <a:spcBef>
                <a:spcPts val="75"/>
              </a:spcBef>
            </a:pP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Update </a:t>
            </a: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Rule </a:t>
            </a: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Per </a:t>
            </a:r>
            <a:r>
              <a:rPr sz="1400" b="1" spc="-15" dirty="0">
                <a:solidFill>
                  <a:srgbClr val="0D0D0D"/>
                </a:solidFill>
                <a:latin typeface="Calibri"/>
                <a:cs typeface="Calibri"/>
              </a:rPr>
              <a:t>Feature  </a:t>
            </a: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(Variable-Wise)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50" y="3145775"/>
            <a:ext cx="4922837" cy="231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145" y="280872"/>
            <a:ext cx="789668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200" lvl="0">
              <a:spcBef>
                <a:spcPts val="100"/>
              </a:spcBef>
            </a:pPr>
            <a:r>
              <a:rPr lang="en-US" altLang="zh-CN" sz="3300" dirty="0">
                <a:solidFill>
                  <a:prstClr val="black"/>
                </a:solidFill>
                <a:cs typeface="Calibri Light"/>
              </a:rPr>
              <a:t>LR </a:t>
            </a:r>
            <a:r>
              <a:rPr lang="en-US" altLang="zh-CN" sz="3300" spc="-5" dirty="0">
                <a:solidFill>
                  <a:prstClr val="black"/>
                </a:solidFill>
                <a:cs typeface="Calibri Light"/>
              </a:rPr>
              <a:t>with </a:t>
            </a:r>
            <a:r>
              <a:rPr lang="en-US" altLang="zh-CN" sz="3300" spc="-15" dirty="0">
                <a:solidFill>
                  <a:srgbClr val="0000FF"/>
                </a:solidFill>
                <a:cs typeface="Calibri Light"/>
              </a:rPr>
              <a:t>Stochastic </a:t>
            </a:r>
            <a:r>
              <a:rPr lang="en-US" altLang="zh-CN" sz="3300" dirty="0">
                <a:solidFill>
                  <a:prstClr val="black"/>
                </a:solidFill>
                <a:cs typeface="Calibri Light"/>
              </a:rPr>
              <a:t>GD / </a:t>
            </a:r>
            <a:r>
              <a:rPr lang="en-US" altLang="zh-CN" sz="3300" spc="-30" dirty="0">
                <a:solidFill>
                  <a:prstClr val="black"/>
                </a:solidFill>
                <a:cs typeface="Calibri Light"/>
              </a:rPr>
              <a:t>Per </a:t>
            </a:r>
            <a:r>
              <a:rPr lang="en-US" altLang="zh-CN" sz="3300" spc="-25" dirty="0">
                <a:solidFill>
                  <a:prstClr val="black"/>
                </a:solidFill>
                <a:cs typeface="Calibri Light"/>
              </a:rPr>
              <a:t>Feature</a:t>
            </a:r>
            <a:r>
              <a:rPr lang="en-US" altLang="zh-CN" sz="3300" spc="45" dirty="0">
                <a:solidFill>
                  <a:prstClr val="black"/>
                </a:solidFill>
                <a:cs typeface="Calibri Light"/>
              </a:rPr>
              <a:t> </a:t>
            </a:r>
            <a:r>
              <a:rPr lang="en-US" altLang="zh-CN" sz="3300" spc="-10" dirty="0">
                <a:solidFill>
                  <a:prstClr val="black"/>
                </a:solidFill>
                <a:cs typeface="Calibri Light"/>
              </a:rPr>
              <a:t>View</a:t>
            </a:r>
            <a:endParaRPr lang="en-US" altLang="zh-CN" sz="3300" dirty="0">
              <a:solidFill>
                <a:prstClr val="black"/>
              </a:solidFill>
              <a:cs typeface="Calibri Light"/>
            </a:endParaRPr>
          </a:p>
          <a:p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8081A-2848-44A7-9D88-03580AF85E09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64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40120" y="61730"/>
            <a:ext cx="7834445" cy="10541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6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5" dirty="0">
                <a:ea typeface="+mj-ea"/>
                <a:cs typeface="Calibri Light"/>
              </a:rPr>
              <a:t>Extra: Direct (normal equation) vs.  </a:t>
            </a:r>
          </a:p>
          <a:p>
            <a:pPr marL="12700" marR="5080" lvl="0" indent="0" algn="l" defTabSz="914400" rtl="0" eaLnBrk="1" fontAlgn="auto" latinLnBrk="0" hangingPunct="1">
              <a:lnSpc>
                <a:spcPts val="36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5" dirty="0">
                <a:ea typeface="+mj-ea"/>
                <a:cs typeface="Calibri Light"/>
              </a:rPr>
              <a:t>Iterative (GD, SGD,) methods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90" y="1795779"/>
            <a:ext cx="7202170" cy="42646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84150" marR="5080" indent="-17145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Direct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methods: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can achieve </a:t>
            </a:r>
            <a:r>
              <a:rPr sz="2800" spc="-5" dirty="0">
                <a:latin typeface="Calibri"/>
                <a:cs typeface="Calibri"/>
              </a:rPr>
              <a:t>the solution in </a:t>
            </a:r>
            <a:r>
              <a:rPr sz="2800" dirty="0">
                <a:latin typeface="Calibri"/>
                <a:cs typeface="Calibri"/>
              </a:rPr>
              <a:t>a  </a:t>
            </a:r>
            <a:r>
              <a:rPr sz="2800" spc="-5" dirty="0">
                <a:latin typeface="Calibri"/>
                <a:cs typeface="Calibri"/>
              </a:rPr>
              <a:t>single </a:t>
            </a:r>
            <a:r>
              <a:rPr sz="2800" spc="-20" dirty="0">
                <a:latin typeface="Calibri"/>
                <a:cs typeface="Calibri"/>
              </a:rPr>
              <a:t>step </a:t>
            </a:r>
            <a:r>
              <a:rPr sz="2800" spc="-5" dirty="0">
                <a:latin typeface="Calibri"/>
                <a:cs typeface="Calibri"/>
              </a:rPr>
              <a:t>by solving the normal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equation</a:t>
            </a:r>
            <a:endParaRPr sz="2800" dirty="0">
              <a:latin typeface="Calibri"/>
              <a:cs typeface="Calibri"/>
            </a:endParaRPr>
          </a:p>
          <a:p>
            <a:pPr marL="527050" marR="133350" lvl="1" indent="-171450">
              <a:lnSpc>
                <a:spcPts val="2590"/>
              </a:lnSpc>
              <a:spcBef>
                <a:spcPts val="42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Using Gaussian elimination or QR decomposition, </a:t>
            </a:r>
            <a:r>
              <a:rPr sz="2400" spc="-15" dirty="0">
                <a:latin typeface="Calibri"/>
                <a:cs typeface="Calibri"/>
              </a:rPr>
              <a:t>we  </a:t>
            </a:r>
            <a:r>
              <a:rPr sz="2400" spc="-20" dirty="0">
                <a:latin typeface="Calibri"/>
                <a:cs typeface="Calibri"/>
              </a:rPr>
              <a:t>converge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finite </a:t>
            </a: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steps</a:t>
            </a:r>
            <a:endParaRPr sz="2400" dirty="0">
              <a:latin typeface="Calibri"/>
              <a:cs typeface="Calibri"/>
            </a:endParaRPr>
          </a:p>
          <a:p>
            <a:pPr marL="527050" marR="74930" lvl="1" indent="-171450">
              <a:lnSpc>
                <a:spcPts val="2620"/>
              </a:lnSpc>
              <a:spcBef>
                <a:spcPts val="39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CE2CDA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CE2CDA"/>
                </a:solidFill>
                <a:latin typeface="Calibri"/>
                <a:cs typeface="Calibri"/>
              </a:rPr>
              <a:t>infeasible </a:t>
            </a:r>
            <a:r>
              <a:rPr sz="2400" spc="-5" dirty="0">
                <a:solidFill>
                  <a:srgbClr val="CE2CDA"/>
                </a:solidFill>
                <a:latin typeface="Calibri"/>
                <a:cs typeface="Calibri"/>
              </a:rPr>
              <a:t>when </a:t>
            </a:r>
            <a:r>
              <a:rPr sz="2400" spc="-15" dirty="0">
                <a:solidFill>
                  <a:srgbClr val="CE2CDA"/>
                </a:solidFill>
                <a:latin typeface="Calibri"/>
                <a:cs typeface="Calibri"/>
              </a:rPr>
              <a:t>data are </a:t>
            </a:r>
            <a:r>
              <a:rPr sz="2400" spc="-10" dirty="0">
                <a:solidFill>
                  <a:srgbClr val="CE2CDA"/>
                </a:solidFill>
                <a:latin typeface="Calibri"/>
                <a:cs typeface="Calibri"/>
              </a:rPr>
              <a:t>streaming </a:t>
            </a:r>
            <a:r>
              <a:rPr sz="2400" spc="-5" dirty="0">
                <a:solidFill>
                  <a:srgbClr val="CE2CDA"/>
                </a:solidFill>
                <a:latin typeface="Calibri"/>
                <a:cs typeface="Calibri"/>
              </a:rPr>
              <a:t>in in </a:t>
            </a:r>
            <a:r>
              <a:rPr sz="2400" spc="-10" dirty="0">
                <a:solidFill>
                  <a:srgbClr val="CE2CDA"/>
                </a:solidFill>
                <a:latin typeface="Calibri"/>
                <a:cs typeface="Calibri"/>
              </a:rPr>
              <a:t>real  </a:t>
            </a:r>
            <a:r>
              <a:rPr sz="2400" spc="-5" dirty="0">
                <a:solidFill>
                  <a:srgbClr val="CE2CDA"/>
                </a:solidFill>
                <a:latin typeface="Calibri"/>
                <a:cs typeface="Calibri"/>
              </a:rPr>
              <a:t>time, or of very </a:t>
            </a:r>
            <a:r>
              <a:rPr sz="2400" spc="-15" dirty="0">
                <a:solidFill>
                  <a:srgbClr val="CE2CDA"/>
                </a:solidFill>
                <a:latin typeface="Calibri"/>
                <a:cs typeface="Calibri"/>
              </a:rPr>
              <a:t>large</a:t>
            </a:r>
            <a:r>
              <a:rPr sz="2400" dirty="0">
                <a:solidFill>
                  <a:srgbClr val="CE2CD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E2CDA"/>
                </a:solidFill>
                <a:latin typeface="Calibri"/>
                <a:cs typeface="Calibri"/>
              </a:rPr>
              <a:t>amount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75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Iterative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methods: </a:t>
            </a:r>
            <a:r>
              <a:rPr sz="2800" spc="-15" dirty="0">
                <a:latin typeface="Calibri"/>
                <a:cs typeface="Calibri"/>
              </a:rPr>
              <a:t>stochastic </a:t>
            </a:r>
            <a:r>
              <a:rPr sz="2800" spc="-5" dirty="0">
                <a:latin typeface="Calibri"/>
                <a:cs typeface="Calibri"/>
              </a:rPr>
              <a:t>GD or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GD</a:t>
            </a:r>
            <a:endParaRPr sz="28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Converging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limiting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sense</a:t>
            </a:r>
            <a:endParaRPr sz="24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spc="-15" dirty="0">
                <a:solidFill>
                  <a:srgbClr val="CE2CDA"/>
                </a:solidFill>
                <a:latin typeface="Calibri"/>
                <a:cs typeface="Calibri"/>
              </a:rPr>
              <a:t>more </a:t>
            </a:r>
            <a:r>
              <a:rPr sz="2400" spc="-20" dirty="0">
                <a:solidFill>
                  <a:srgbClr val="CE2CDA"/>
                </a:solidFill>
                <a:latin typeface="Calibri"/>
                <a:cs typeface="Calibri"/>
              </a:rPr>
              <a:t>attractive </a:t>
            </a:r>
            <a:r>
              <a:rPr sz="2400" spc="-5" dirty="0">
                <a:solidFill>
                  <a:srgbClr val="CE2CDA"/>
                </a:solidFill>
                <a:latin typeface="Calibri"/>
                <a:cs typeface="Calibri"/>
              </a:rPr>
              <a:t>in </a:t>
            </a:r>
            <a:r>
              <a:rPr sz="2400" spc="-15" dirty="0">
                <a:solidFill>
                  <a:srgbClr val="CE2CDA"/>
                </a:solidFill>
                <a:latin typeface="Calibri"/>
                <a:cs typeface="Calibri"/>
              </a:rPr>
              <a:t>large practical</a:t>
            </a:r>
            <a:r>
              <a:rPr sz="2400" spc="50" dirty="0">
                <a:solidFill>
                  <a:srgbClr val="CE2CD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problems</a:t>
            </a:r>
            <a:endParaRPr sz="24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Caution is </a:t>
            </a:r>
            <a:r>
              <a:rPr sz="2400" dirty="0">
                <a:latin typeface="Calibri"/>
                <a:cs typeface="Calibri"/>
              </a:rPr>
              <a:t>needed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deciding the learning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rate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298092" y="117746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61CF5-F22C-4359-B092-729BE299AE03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65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28650" y="-55767"/>
            <a:ext cx="5171440" cy="9900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6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20" dirty="0">
                <a:ea typeface="+mj-ea"/>
                <a:cs typeface="Calibri Light"/>
              </a:rPr>
              <a:t>One concrete example  (Gaussian Elimination to solve)</a:t>
            </a:r>
          </a:p>
        </p:txBody>
      </p:sp>
      <p:sp>
        <p:nvSpPr>
          <p:cNvPr id="7" name="object 11"/>
          <p:cNvSpPr/>
          <p:nvPr/>
        </p:nvSpPr>
        <p:spPr>
          <a:xfrm>
            <a:off x="385182" y="6022242"/>
            <a:ext cx="6709409" cy="279400"/>
          </a:xfrm>
          <a:custGeom>
            <a:avLst/>
            <a:gdLst/>
            <a:ahLst/>
            <a:cxnLst/>
            <a:rect l="l" t="t" r="r" b="b"/>
            <a:pathLst>
              <a:path w="6709409" h="279400">
                <a:moveTo>
                  <a:pt x="6709282" y="0"/>
                </a:moveTo>
                <a:lnTo>
                  <a:pt x="0" y="0"/>
                </a:lnTo>
                <a:lnTo>
                  <a:pt x="0" y="279399"/>
                </a:lnTo>
                <a:lnTo>
                  <a:pt x="6709282" y="279399"/>
                </a:lnTo>
                <a:lnTo>
                  <a:pt x="670928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2"/>
          <p:cNvSpPr txBox="1"/>
          <p:nvPr/>
        </p:nvSpPr>
        <p:spPr>
          <a:xfrm>
            <a:off x="372482" y="6009682"/>
            <a:ext cx="6737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In Step [D], </a:t>
            </a:r>
            <a:r>
              <a:rPr sz="1800" dirty="0">
                <a:solidFill>
                  <a:srgbClr val="00A6A6"/>
                </a:solidFill>
                <a:latin typeface="Tahoma"/>
                <a:cs typeface="Tahoma"/>
              </a:rPr>
              <a:t>we </a:t>
            </a: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solve the </a:t>
            </a:r>
            <a:r>
              <a:rPr sz="1800" dirty="0">
                <a:solidFill>
                  <a:srgbClr val="00A6A6"/>
                </a:solidFill>
                <a:latin typeface="Tahoma"/>
                <a:cs typeface="Tahoma"/>
              </a:rPr>
              <a:t>matrix </a:t>
            </a: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equation </a:t>
            </a:r>
            <a:r>
              <a:rPr sz="1800" dirty="0">
                <a:solidFill>
                  <a:srgbClr val="00A6A6"/>
                </a:solidFill>
                <a:latin typeface="Tahoma"/>
                <a:cs typeface="Tahoma"/>
              </a:rPr>
              <a:t>via </a:t>
            </a: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Gaussian</a:t>
            </a:r>
            <a:r>
              <a:rPr sz="1800" spc="60" dirty="0">
                <a:solidFill>
                  <a:srgbClr val="00A6A6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Elimination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5B83A5-8ECD-438B-9947-37429779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0" y="1758921"/>
            <a:ext cx="4013297" cy="31862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DC51D-7E8B-4B5D-9772-15755A82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2394"/>
            <a:ext cx="4572000" cy="5302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5DF5DA-F9E3-4B0D-AB34-AB682CE7D945}"/>
              </a:ext>
            </a:extLst>
          </p:cNvPr>
          <p:cNvSpPr txBox="1"/>
          <p:nvPr/>
        </p:nvSpPr>
        <p:spPr>
          <a:xfrm>
            <a:off x="4361792" y="1961520"/>
            <a:ext cx="121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 ’B’: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98716DA-97AA-4E57-AB56-BF3A3CFEC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35" y="2428576"/>
            <a:ext cx="2974429" cy="65570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02D1374-1C35-4E2D-BEC6-8AAA6C43A63E}"/>
              </a:ext>
            </a:extLst>
          </p:cNvPr>
          <p:cNvSpPr txBox="1"/>
          <p:nvPr/>
        </p:nvSpPr>
        <p:spPr>
          <a:xfrm>
            <a:off x="4361791" y="2960490"/>
            <a:ext cx="121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 ’C’: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EC3EE7E-CC53-47B9-8B3C-565F138FFD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60"/>
          <a:stretch/>
        </p:blipFill>
        <p:spPr>
          <a:xfrm>
            <a:off x="4361791" y="3443179"/>
            <a:ext cx="4744109" cy="13332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8D5A58-A17E-4AC8-A4C8-EA8345C92F0B}"/>
              </a:ext>
            </a:extLst>
          </p:cNvPr>
          <p:cNvSpPr txBox="1"/>
          <p:nvPr/>
        </p:nvSpPr>
        <p:spPr>
          <a:xfrm>
            <a:off x="4298699" y="4740523"/>
            <a:ext cx="123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 ’D’: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1A0304-BACC-493E-88B7-D9727C9E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753" y="4823343"/>
            <a:ext cx="2057400" cy="121819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1D467F-9BE9-4983-99D0-F2A23C70DA27}"/>
              </a:ext>
            </a:extLst>
          </p:cNvPr>
          <p:cNvSpPr txBox="1"/>
          <p:nvPr/>
        </p:nvSpPr>
        <p:spPr>
          <a:xfrm>
            <a:off x="4298699" y="1096108"/>
            <a:ext cx="1171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 ’A’: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F961B-4FAC-4D7D-9B11-5C4EB600C6FC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66</a:t>
            </a:fld>
            <a:endParaRPr lang="zh-CN" altLang="en-US"/>
          </a:p>
        </p:txBody>
      </p:sp>
      <p:sp>
        <p:nvSpPr>
          <p:cNvPr id="5" name="object 6"/>
          <p:cNvSpPr txBox="1">
            <a:spLocks/>
          </p:cNvSpPr>
          <p:nvPr/>
        </p:nvSpPr>
        <p:spPr>
          <a:xfrm>
            <a:off x="1571625" y="2379303"/>
            <a:ext cx="6000750" cy="638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Extra: </a:t>
            </a:r>
            <a:r>
              <a:rPr kumimoji="0" lang="en-US" sz="40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Newton’s </a:t>
            </a:r>
            <a:r>
              <a:rPr kumimoji="0" lang="en-US" sz="4000" b="0" i="0" u="none" strike="noStrike" kern="1200" cap="none" spc="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Method</a:t>
            </a:r>
            <a:r>
              <a:rPr kumimoji="0" lang="en-US" sz="40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sz="4000" b="0" i="0" u="none" strike="noStrike" kern="1200" cap="none" spc="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and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2255520" y="3122184"/>
            <a:ext cx="4632960" cy="128304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326515" marR="5080" indent="-1314450" algn="ctr">
              <a:lnSpc>
                <a:spcPts val="4390"/>
              </a:lnSpc>
              <a:spcBef>
                <a:spcPts val="605"/>
              </a:spcBef>
            </a:pPr>
            <a:r>
              <a:rPr sz="4000" spc="45" dirty="0">
                <a:solidFill>
                  <a:srgbClr val="0000FF"/>
                </a:solidFill>
                <a:latin typeface="Calibri Light"/>
                <a:cs typeface="Calibri Light"/>
              </a:rPr>
              <a:t>Connecting </a:t>
            </a:r>
            <a:r>
              <a:rPr sz="4000" spc="20" dirty="0">
                <a:solidFill>
                  <a:srgbClr val="0000FF"/>
                </a:solidFill>
                <a:latin typeface="Calibri Light"/>
                <a:cs typeface="Calibri Light"/>
              </a:rPr>
              <a:t>to</a:t>
            </a:r>
            <a:r>
              <a:rPr sz="4000" spc="-60" dirty="0">
                <a:solidFill>
                  <a:srgbClr val="0000FF"/>
                </a:solidFill>
                <a:latin typeface="Calibri Light"/>
                <a:cs typeface="Calibri Light"/>
              </a:rPr>
              <a:t> </a:t>
            </a:r>
            <a:endParaRPr lang="en-US" sz="4000" spc="-60" dirty="0">
              <a:solidFill>
                <a:srgbClr val="0000FF"/>
              </a:solidFill>
              <a:latin typeface="Calibri Light"/>
              <a:cs typeface="Calibri Light"/>
            </a:endParaRPr>
          </a:p>
          <a:p>
            <a:pPr marL="1326515" marR="5080" indent="-1314450" algn="ctr">
              <a:lnSpc>
                <a:spcPts val="4390"/>
              </a:lnSpc>
              <a:spcBef>
                <a:spcPts val="605"/>
              </a:spcBef>
            </a:pPr>
            <a:r>
              <a:rPr sz="4000" spc="50" dirty="0">
                <a:solidFill>
                  <a:srgbClr val="0000FF"/>
                </a:solidFill>
                <a:latin typeface="Calibri Light"/>
                <a:cs typeface="Calibri Light"/>
              </a:rPr>
              <a:t>Normal </a:t>
            </a:r>
            <a:r>
              <a:rPr sz="4000" spc="30" dirty="0">
                <a:solidFill>
                  <a:srgbClr val="0000FF"/>
                </a:solidFill>
                <a:latin typeface="Calibri Light"/>
                <a:cs typeface="Calibri Light"/>
              </a:rPr>
              <a:t>Equation</a:t>
            </a:r>
            <a:endParaRPr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60283-EBDB-489F-A7BE-FA6023334E0C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67</a:t>
            </a:fld>
            <a:endParaRPr lang="zh-CN" altLang="en-US"/>
          </a:p>
        </p:txBody>
      </p:sp>
      <p:sp>
        <p:nvSpPr>
          <p:cNvPr id="5" name="object 6"/>
          <p:cNvSpPr txBox="1">
            <a:spLocks/>
          </p:cNvSpPr>
          <p:nvPr/>
        </p:nvSpPr>
        <p:spPr>
          <a:xfrm>
            <a:off x="457200" y="78498"/>
            <a:ext cx="80581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04950" algn="l"/>
              </a:tabLst>
              <a:defRPr/>
            </a:pPr>
            <a:r>
              <a:rPr lang="en-US" sz="3300" spc="-20" dirty="0">
                <a:solidFill>
                  <a:srgbClr val="0000FF"/>
                </a:solidFill>
                <a:ea typeface="+mj-ea"/>
                <a:cs typeface="Calibri Light"/>
              </a:rPr>
              <a:t>Review:</a:t>
            </a:r>
            <a:r>
              <a:rPr kumimoji="0" lang="en-US" sz="44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	</a:t>
            </a:r>
            <a:r>
              <a:rPr lang="en-US" sz="3300" spc="-5" dirty="0">
                <a:ea typeface="+mj-ea"/>
                <a:cs typeface="Calibri Light"/>
              </a:rPr>
              <a:t>Single </a:t>
            </a:r>
            <a:r>
              <a:rPr lang="en-US" sz="3300" spc="-5" dirty="0" err="1">
                <a:ea typeface="+mj-ea"/>
                <a:cs typeface="Calibri Light"/>
              </a:rPr>
              <a:t>Var-Func</a:t>
            </a:r>
            <a:r>
              <a:rPr lang="en-US" sz="3300" spc="-5" dirty="0">
                <a:ea typeface="+mj-ea"/>
                <a:cs typeface="Calibri Light"/>
              </a:rPr>
              <a:t> to Multivariate</a:t>
            </a:r>
          </a:p>
        </p:txBody>
      </p:sp>
      <p:sp>
        <p:nvSpPr>
          <p:cNvPr id="6" name="object 7"/>
          <p:cNvSpPr/>
          <p:nvPr/>
        </p:nvSpPr>
        <p:spPr>
          <a:xfrm>
            <a:off x="457200" y="1600200"/>
            <a:ext cx="2533650" cy="944880"/>
          </a:xfrm>
          <a:custGeom>
            <a:avLst/>
            <a:gdLst/>
            <a:ahLst/>
            <a:cxnLst/>
            <a:rect l="l" t="t" r="r" b="b"/>
            <a:pathLst>
              <a:path w="2533650" h="944880">
                <a:moveTo>
                  <a:pt x="2533333" y="0"/>
                </a:moveTo>
                <a:lnTo>
                  <a:pt x="0" y="0"/>
                </a:lnTo>
                <a:lnTo>
                  <a:pt x="0" y="944879"/>
                </a:lnTo>
                <a:lnTo>
                  <a:pt x="2533333" y="944879"/>
                </a:lnTo>
                <a:lnTo>
                  <a:pt x="253333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2990533" y="1600200"/>
            <a:ext cx="5995035" cy="944880"/>
          </a:xfrm>
          <a:custGeom>
            <a:avLst/>
            <a:gdLst/>
            <a:ahLst/>
            <a:cxnLst/>
            <a:rect l="l" t="t" r="r" b="b"/>
            <a:pathLst>
              <a:path w="5995034" h="944880">
                <a:moveTo>
                  <a:pt x="5994722" y="0"/>
                </a:moveTo>
                <a:lnTo>
                  <a:pt x="0" y="0"/>
                </a:lnTo>
                <a:lnTo>
                  <a:pt x="0" y="944879"/>
                </a:lnTo>
                <a:lnTo>
                  <a:pt x="5994722" y="944879"/>
                </a:lnTo>
                <a:lnTo>
                  <a:pt x="599472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457199" y="2545078"/>
            <a:ext cx="2549169" cy="3890362"/>
          </a:xfrm>
          <a:custGeom>
            <a:avLst/>
            <a:gdLst/>
            <a:ahLst/>
            <a:cxnLst/>
            <a:rect l="l" t="t" r="r" b="b"/>
            <a:pathLst>
              <a:path w="2533650" h="3505200">
                <a:moveTo>
                  <a:pt x="2533333" y="0"/>
                </a:moveTo>
                <a:lnTo>
                  <a:pt x="0" y="0"/>
                </a:lnTo>
                <a:lnTo>
                  <a:pt x="0" y="3505199"/>
                </a:lnTo>
                <a:lnTo>
                  <a:pt x="2533333" y="3505199"/>
                </a:lnTo>
                <a:lnTo>
                  <a:pt x="253333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2996565" y="2555602"/>
            <a:ext cx="5995035" cy="3869076"/>
          </a:xfrm>
          <a:custGeom>
            <a:avLst/>
            <a:gdLst/>
            <a:ahLst/>
            <a:cxnLst/>
            <a:rect l="l" t="t" r="r" b="b"/>
            <a:pathLst>
              <a:path w="5995034" h="3505200">
                <a:moveTo>
                  <a:pt x="5994722" y="0"/>
                </a:moveTo>
                <a:lnTo>
                  <a:pt x="0" y="0"/>
                </a:lnTo>
                <a:lnTo>
                  <a:pt x="0" y="3505199"/>
                </a:lnTo>
                <a:lnTo>
                  <a:pt x="5994722" y="3505199"/>
                </a:lnTo>
                <a:lnTo>
                  <a:pt x="5994722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 flipH="1">
            <a:off x="2944814" y="1593849"/>
            <a:ext cx="45719" cy="4830829"/>
          </a:xfrm>
          <a:custGeom>
            <a:avLst/>
            <a:gdLst/>
            <a:ahLst/>
            <a:cxnLst/>
            <a:rect l="l" t="t" r="r" b="b"/>
            <a:pathLst>
              <a:path h="4462780">
                <a:moveTo>
                  <a:pt x="0" y="0"/>
                </a:moveTo>
                <a:lnTo>
                  <a:pt x="0" y="4462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450850" y="2545079"/>
            <a:ext cx="8540750" cy="0"/>
          </a:xfrm>
          <a:custGeom>
            <a:avLst/>
            <a:gdLst/>
            <a:ahLst/>
            <a:cxnLst/>
            <a:rect l="l" t="t" r="r" b="b"/>
            <a:pathLst>
              <a:path w="8540750">
                <a:moveTo>
                  <a:pt x="0" y="0"/>
                </a:moveTo>
                <a:lnTo>
                  <a:pt x="8540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 flipH="1">
            <a:off x="411476" y="1593849"/>
            <a:ext cx="45724" cy="4762501"/>
          </a:xfrm>
          <a:custGeom>
            <a:avLst/>
            <a:gdLst/>
            <a:ahLst/>
            <a:cxnLst/>
            <a:rect l="l" t="t" r="r" b="b"/>
            <a:pathLst>
              <a:path h="4462780">
                <a:moveTo>
                  <a:pt x="0" y="0"/>
                </a:moveTo>
                <a:lnTo>
                  <a:pt x="0" y="4462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8985255" y="1593849"/>
            <a:ext cx="45719" cy="4841591"/>
          </a:xfrm>
          <a:custGeom>
            <a:avLst/>
            <a:gdLst/>
            <a:ahLst/>
            <a:cxnLst/>
            <a:rect l="l" t="t" r="r" b="b"/>
            <a:pathLst>
              <a:path h="4462780">
                <a:moveTo>
                  <a:pt x="0" y="0"/>
                </a:moveTo>
                <a:lnTo>
                  <a:pt x="0" y="4462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/>
          <p:cNvSpPr/>
          <p:nvPr/>
        </p:nvSpPr>
        <p:spPr>
          <a:xfrm>
            <a:off x="450850" y="1600200"/>
            <a:ext cx="8540750" cy="0"/>
          </a:xfrm>
          <a:custGeom>
            <a:avLst/>
            <a:gdLst/>
            <a:ahLst/>
            <a:cxnLst/>
            <a:rect l="l" t="t" r="r" b="b"/>
            <a:pathLst>
              <a:path w="8540750">
                <a:moveTo>
                  <a:pt x="0" y="0"/>
                </a:moveTo>
                <a:lnTo>
                  <a:pt x="8540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/>
          <p:cNvSpPr/>
          <p:nvPr/>
        </p:nvSpPr>
        <p:spPr>
          <a:xfrm>
            <a:off x="450849" y="6424678"/>
            <a:ext cx="8534406" cy="323186"/>
          </a:xfrm>
          <a:custGeom>
            <a:avLst/>
            <a:gdLst/>
            <a:ahLst/>
            <a:cxnLst/>
            <a:rect l="l" t="t" r="r" b="b"/>
            <a:pathLst>
              <a:path w="8540750">
                <a:moveTo>
                  <a:pt x="0" y="0"/>
                </a:moveTo>
                <a:lnTo>
                  <a:pt x="8540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/>
          <p:cNvSpPr txBox="1"/>
          <p:nvPr/>
        </p:nvSpPr>
        <p:spPr>
          <a:xfrm>
            <a:off x="535940" y="1606803"/>
            <a:ext cx="567690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  <a:tabLst>
                <a:tab pos="2545715" algn="l"/>
              </a:tabLst>
            </a:pPr>
            <a:r>
              <a:rPr sz="2800" b="1" spc="-5" dirty="0">
                <a:latin typeface="Calibri"/>
                <a:cs typeface="Calibri"/>
              </a:rPr>
              <a:t>Single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5" dirty="0">
                <a:latin typeface="Calibri"/>
                <a:cs typeface="Calibri"/>
              </a:rPr>
              <a:t>Var-	</a:t>
            </a:r>
            <a:r>
              <a:rPr sz="2800" b="1" spc="-10" dirty="0">
                <a:latin typeface="Calibri"/>
                <a:cs typeface="Calibri"/>
              </a:rPr>
              <a:t>Multivariate </a:t>
            </a:r>
            <a:r>
              <a:rPr sz="2800" b="1" spc="-5" dirty="0">
                <a:latin typeface="Calibri"/>
                <a:cs typeface="Calibri"/>
              </a:rPr>
              <a:t>Calculus  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535940" y="2551683"/>
            <a:ext cx="1978660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800" spc="-15" dirty="0">
                <a:latin typeface="Calibri"/>
                <a:cs typeface="Calibri"/>
              </a:rPr>
              <a:t>Derivative 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d-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r  </a:t>
            </a:r>
            <a:r>
              <a:rPr sz="2800" spc="-15" dirty="0">
                <a:latin typeface="Calibri"/>
                <a:cs typeface="Calibri"/>
              </a:rPr>
              <a:t>derivative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9"/>
          <p:cNvSpPr txBox="1">
            <a:spLocks/>
          </p:cNvSpPr>
          <p:nvPr/>
        </p:nvSpPr>
        <p:spPr>
          <a:xfrm>
            <a:off x="710564" y="2598166"/>
            <a:ext cx="8235317" cy="34366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627630" marR="3141980" lvl="0" indent="-228600" algn="l" defTabSz="914400" rtl="0" eaLnBrk="1" fontAlgn="auto" latinLnBrk="0" hangingPunct="1">
              <a:lnSpc>
                <a:spcPct val="1014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Partial</a:t>
            </a:r>
            <a:r>
              <a:rPr kumimoji="0" lang="en-US" sz="2800" b="0" i="0" u="none" strike="noStrike" kern="1200" cap="none" spc="-6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Derivative  Gradient</a:t>
            </a:r>
          </a:p>
          <a:p>
            <a:pPr marL="2627630" marR="1487805" lvl="0" indent="-228600" algn="l" defTabSz="914400" rtl="0" eaLnBrk="1" fontAlgn="auto" latinLnBrk="0" hangingPunct="1">
              <a:lnSpc>
                <a:spcPts val="341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Directional 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Partial Derivative  </a:t>
            </a:r>
            <a:r>
              <a:rPr kumimoji="0" lang="en-US" sz="2800" b="0" i="0" u="none" strike="noStrike" kern="1200" cap="none" spc="-3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Vector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Field</a:t>
            </a:r>
          </a:p>
          <a:p>
            <a:pPr marL="2627630" marR="1784985" lvl="0" indent="-228600" algn="l" defTabSz="914400" rtl="0" eaLnBrk="1" fontAlgn="auto" latinLnBrk="0" hangingPunct="1">
              <a:lnSpc>
                <a:spcPts val="329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Contour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map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a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function  </a:t>
            </a: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Surface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map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sz="2800" b="0" i="0" u="none" strike="noStrike" kern="1200" cap="none" spc="-3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function</a:t>
            </a:r>
          </a:p>
          <a:p>
            <a:pPr marL="2627630" marR="0" lvl="0" indent="-228600" algn="l" defTabSz="914400" rtl="0" eaLnBrk="1" fontAlgn="auto" latinLnBrk="0" hangingPunct="1">
              <a:lnSpc>
                <a:spcPts val="327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Hessian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matrix</a:t>
            </a:r>
          </a:p>
          <a:p>
            <a:pPr marL="2627630" marR="0" lvl="0" indent="-228600" algn="l" defTabSz="914400" rtl="0" eaLnBrk="1" fontAlgn="auto" latinLnBrk="0" hangingPunct="1">
              <a:lnSpc>
                <a:spcPts val="3325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1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Jacobian</a:t>
            </a: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matrix 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(vector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/ 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vector</a:t>
            </a:r>
            <a:r>
              <a:rPr kumimoji="0" lang="en-US" sz="2800" b="0" i="0" u="none" strike="noStrike" kern="1200" cap="none" spc="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out)</a:t>
            </a:r>
          </a:p>
        </p:txBody>
      </p:sp>
      <p:sp>
        <p:nvSpPr>
          <p:cNvPr id="19" name="object 23"/>
          <p:cNvSpPr/>
          <p:nvPr/>
        </p:nvSpPr>
        <p:spPr>
          <a:xfrm>
            <a:off x="3016393" y="2561952"/>
            <a:ext cx="3930015" cy="914400"/>
          </a:xfrm>
          <a:custGeom>
            <a:avLst/>
            <a:gdLst/>
            <a:ahLst/>
            <a:cxnLst/>
            <a:rect l="l" t="t" r="r" b="b"/>
            <a:pathLst>
              <a:path w="3930015" h="914400">
                <a:moveTo>
                  <a:pt x="0" y="0"/>
                </a:moveTo>
                <a:lnTo>
                  <a:pt x="3777127" y="0"/>
                </a:lnTo>
                <a:lnTo>
                  <a:pt x="3929529" y="152402"/>
                </a:lnTo>
                <a:lnTo>
                  <a:pt x="3929529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4"/>
          <p:cNvSpPr/>
          <p:nvPr/>
        </p:nvSpPr>
        <p:spPr>
          <a:xfrm>
            <a:off x="2990016" y="4404498"/>
            <a:ext cx="4382334" cy="914400"/>
          </a:xfrm>
          <a:custGeom>
            <a:avLst/>
            <a:gdLst/>
            <a:ahLst/>
            <a:cxnLst/>
            <a:rect l="l" t="t" r="r" b="b"/>
            <a:pathLst>
              <a:path w="3930015" h="914400">
                <a:moveTo>
                  <a:pt x="0" y="0"/>
                </a:moveTo>
                <a:lnTo>
                  <a:pt x="3777127" y="0"/>
                </a:lnTo>
                <a:lnTo>
                  <a:pt x="3929529" y="152402"/>
                </a:lnTo>
                <a:lnTo>
                  <a:pt x="3929529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5"/>
          <p:cNvSpPr/>
          <p:nvPr/>
        </p:nvSpPr>
        <p:spPr>
          <a:xfrm>
            <a:off x="2981224" y="5448796"/>
            <a:ext cx="3930015" cy="380365"/>
          </a:xfrm>
          <a:custGeom>
            <a:avLst/>
            <a:gdLst/>
            <a:ahLst/>
            <a:cxnLst/>
            <a:rect l="l" t="t" r="r" b="b"/>
            <a:pathLst>
              <a:path w="3930015" h="380364">
                <a:moveTo>
                  <a:pt x="0" y="0"/>
                </a:moveTo>
                <a:lnTo>
                  <a:pt x="3866186" y="0"/>
                </a:lnTo>
                <a:lnTo>
                  <a:pt x="3929529" y="63344"/>
                </a:lnTo>
                <a:lnTo>
                  <a:pt x="3929529" y="380056"/>
                </a:lnTo>
                <a:lnTo>
                  <a:pt x="0" y="380056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6"/>
          <p:cNvSpPr/>
          <p:nvPr/>
        </p:nvSpPr>
        <p:spPr>
          <a:xfrm>
            <a:off x="2191108" y="2840851"/>
            <a:ext cx="737870" cy="139065"/>
          </a:xfrm>
          <a:custGeom>
            <a:avLst/>
            <a:gdLst/>
            <a:ahLst/>
            <a:cxnLst/>
            <a:rect l="l" t="t" r="r" b="b"/>
            <a:pathLst>
              <a:path w="737869" h="139064">
                <a:moveTo>
                  <a:pt x="700791" y="100297"/>
                </a:moveTo>
                <a:lnTo>
                  <a:pt x="638037" y="127095"/>
                </a:lnTo>
                <a:lnTo>
                  <a:pt x="636539" y="130825"/>
                </a:lnTo>
                <a:lnTo>
                  <a:pt x="639293" y="137276"/>
                </a:lnTo>
                <a:lnTo>
                  <a:pt x="643025" y="138774"/>
                </a:lnTo>
                <a:lnTo>
                  <a:pt x="726300" y="103214"/>
                </a:lnTo>
                <a:lnTo>
                  <a:pt x="724098" y="103214"/>
                </a:lnTo>
                <a:lnTo>
                  <a:pt x="700791" y="100297"/>
                </a:lnTo>
                <a:close/>
              </a:path>
              <a:path w="737869" h="139064">
                <a:moveTo>
                  <a:pt x="712381" y="95348"/>
                </a:moveTo>
                <a:lnTo>
                  <a:pt x="700791" y="100297"/>
                </a:lnTo>
                <a:lnTo>
                  <a:pt x="724098" y="103214"/>
                </a:lnTo>
                <a:lnTo>
                  <a:pt x="724255" y="101958"/>
                </a:lnTo>
                <a:lnTo>
                  <a:pt x="721029" y="101958"/>
                </a:lnTo>
                <a:lnTo>
                  <a:pt x="712381" y="95348"/>
                </a:lnTo>
                <a:close/>
              </a:path>
              <a:path w="737869" h="139064">
                <a:moveTo>
                  <a:pt x="655864" y="36170"/>
                </a:moveTo>
                <a:lnTo>
                  <a:pt x="651879" y="36702"/>
                </a:lnTo>
                <a:lnTo>
                  <a:pt x="647619" y="42275"/>
                </a:lnTo>
                <a:lnTo>
                  <a:pt x="648153" y="46261"/>
                </a:lnTo>
                <a:lnTo>
                  <a:pt x="702367" y="87695"/>
                </a:lnTo>
                <a:lnTo>
                  <a:pt x="725675" y="90611"/>
                </a:lnTo>
                <a:lnTo>
                  <a:pt x="724098" y="103214"/>
                </a:lnTo>
                <a:lnTo>
                  <a:pt x="726300" y="103214"/>
                </a:lnTo>
                <a:lnTo>
                  <a:pt x="737391" y="98478"/>
                </a:lnTo>
                <a:lnTo>
                  <a:pt x="655864" y="36170"/>
                </a:lnTo>
                <a:close/>
              </a:path>
              <a:path w="737869" h="139064">
                <a:moveTo>
                  <a:pt x="722392" y="91072"/>
                </a:moveTo>
                <a:lnTo>
                  <a:pt x="712381" y="95348"/>
                </a:lnTo>
                <a:lnTo>
                  <a:pt x="721029" y="101958"/>
                </a:lnTo>
                <a:lnTo>
                  <a:pt x="722392" y="91072"/>
                </a:lnTo>
                <a:close/>
              </a:path>
              <a:path w="737869" h="139064">
                <a:moveTo>
                  <a:pt x="725617" y="91072"/>
                </a:moveTo>
                <a:lnTo>
                  <a:pt x="722392" y="91072"/>
                </a:lnTo>
                <a:lnTo>
                  <a:pt x="721029" y="101958"/>
                </a:lnTo>
                <a:lnTo>
                  <a:pt x="724255" y="101958"/>
                </a:lnTo>
                <a:lnTo>
                  <a:pt x="725617" y="91072"/>
                </a:lnTo>
                <a:close/>
              </a:path>
              <a:path w="737869" h="139064">
                <a:moveTo>
                  <a:pt x="1577" y="0"/>
                </a:moveTo>
                <a:lnTo>
                  <a:pt x="0" y="12600"/>
                </a:lnTo>
                <a:lnTo>
                  <a:pt x="700791" y="100297"/>
                </a:lnTo>
                <a:lnTo>
                  <a:pt x="712381" y="95348"/>
                </a:lnTo>
                <a:lnTo>
                  <a:pt x="702367" y="87695"/>
                </a:lnTo>
                <a:lnTo>
                  <a:pt x="1577" y="0"/>
                </a:lnTo>
                <a:close/>
              </a:path>
              <a:path w="737869" h="139064">
                <a:moveTo>
                  <a:pt x="702367" y="87695"/>
                </a:moveTo>
                <a:lnTo>
                  <a:pt x="712381" y="95348"/>
                </a:lnTo>
                <a:lnTo>
                  <a:pt x="722392" y="91072"/>
                </a:lnTo>
                <a:lnTo>
                  <a:pt x="725617" y="91072"/>
                </a:lnTo>
                <a:lnTo>
                  <a:pt x="725675" y="90611"/>
                </a:lnTo>
                <a:lnTo>
                  <a:pt x="702367" y="876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7"/>
          <p:cNvSpPr/>
          <p:nvPr/>
        </p:nvSpPr>
        <p:spPr>
          <a:xfrm>
            <a:off x="2061908" y="3480525"/>
            <a:ext cx="879475" cy="2019300"/>
          </a:xfrm>
          <a:custGeom>
            <a:avLst/>
            <a:gdLst/>
            <a:ahLst/>
            <a:cxnLst/>
            <a:rect l="l" t="t" r="r" b="b"/>
            <a:pathLst>
              <a:path w="879475" h="2019300">
                <a:moveTo>
                  <a:pt x="791806" y="1947800"/>
                </a:moveTo>
                <a:lnTo>
                  <a:pt x="787829" y="1948385"/>
                </a:lnTo>
                <a:lnTo>
                  <a:pt x="783644" y="1954014"/>
                </a:lnTo>
                <a:lnTo>
                  <a:pt x="784228" y="1957992"/>
                </a:lnTo>
                <a:lnTo>
                  <a:pt x="866573" y="2019216"/>
                </a:lnTo>
                <a:lnTo>
                  <a:pt x="867709" y="2010145"/>
                </a:lnTo>
                <a:lnTo>
                  <a:pt x="855798" y="2010145"/>
                </a:lnTo>
                <a:lnTo>
                  <a:pt x="846566" y="1988514"/>
                </a:lnTo>
                <a:lnTo>
                  <a:pt x="791806" y="1947800"/>
                </a:lnTo>
                <a:close/>
              </a:path>
              <a:path w="879475" h="2019300">
                <a:moveTo>
                  <a:pt x="846566" y="1988514"/>
                </a:moveTo>
                <a:lnTo>
                  <a:pt x="855798" y="2010145"/>
                </a:lnTo>
                <a:lnTo>
                  <a:pt x="863556" y="2006834"/>
                </a:lnTo>
                <a:lnTo>
                  <a:pt x="855325" y="2006834"/>
                </a:lnTo>
                <a:lnTo>
                  <a:pt x="856679" y="1996033"/>
                </a:lnTo>
                <a:lnTo>
                  <a:pt x="846566" y="1988514"/>
                </a:lnTo>
                <a:close/>
              </a:path>
              <a:path w="879475" h="2019300">
                <a:moveTo>
                  <a:pt x="869906" y="1913355"/>
                </a:moveTo>
                <a:lnTo>
                  <a:pt x="866731" y="1915822"/>
                </a:lnTo>
                <a:lnTo>
                  <a:pt x="858246" y="1983530"/>
                </a:lnTo>
                <a:lnTo>
                  <a:pt x="867478" y="2005161"/>
                </a:lnTo>
                <a:lnTo>
                  <a:pt x="855798" y="2010145"/>
                </a:lnTo>
                <a:lnTo>
                  <a:pt x="867709" y="2010145"/>
                </a:lnTo>
                <a:lnTo>
                  <a:pt x="879334" y="1917402"/>
                </a:lnTo>
                <a:lnTo>
                  <a:pt x="876866" y="1914227"/>
                </a:lnTo>
                <a:lnTo>
                  <a:pt x="869906" y="1913355"/>
                </a:lnTo>
                <a:close/>
              </a:path>
              <a:path w="879475" h="2019300">
                <a:moveTo>
                  <a:pt x="856679" y="1996033"/>
                </a:moveTo>
                <a:lnTo>
                  <a:pt x="855325" y="2006834"/>
                </a:lnTo>
                <a:lnTo>
                  <a:pt x="865414" y="2002528"/>
                </a:lnTo>
                <a:lnTo>
                  <a:pt x="856679" y="1996033"/>
                </a:lnTo>
                <a:close/>
              </a:path>
              <a:path w="879475" h="2019300">
                <a:moveTo>
                  <a:pt x="858246" y="1983530"/>
                </a:moveTo>
                <a:lnTo>
                  <a:pt x="856679" y="1996033"/>
                </a:lnTo>
                <a:lnTo>
                  <a:pt x="865414" y="2002528"/>
                </a:lnTo>
                <a:lnTo>
                  <a:pt x="855325" y="2006834"/>
                </a:lnTo>
                <a:lnTo>
                  <a:pt x="863556" y="2006834"/>
                </a:lnTo>
                <a:lnTo>
                  <a:pt x="867478" y="2005161"/>
                </a:lnTo>
                <a:lnTo>
                  <a:pt x="858246" y="1983530"/>
                </a:lnTo>
                <a:close/>
              </a:path>
              <a:path w="879475" h="2019300">
                <a:moveTo>
                  <a:pt x="11680" y="0"/>
                </a:moveTo>
                <a:lnTo>
                  <a:pt x="0" y="4984"/>
                </a:lnTo>
                <a:lnTo>
                  <a:pt x="846566" y="1988514"/>
                </a:lnTo>
                <a:lnTo>
                  <a:pt x="856679" y="1996033"/>
                </a:lnTo>
                <a:lnTo>
                  <a:pt x="858246" y="1983530"/>
                </a:lnTo>
                <a:lnTo>
                  <a:pt x="1168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336331" y="740776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11CF-B44E-4D81-8EA3-EAB23CF2E97E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68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68174"/>
              </p:ext>
            </p:extLst>
          </p:nvPr>
        </p:nvGraphicFramePr>
        <p:xfrm>
          <a:off x="505083" y="1551709"/>
          <a:ext cx="8324880" cy="3235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208">
                  <a:extLst>
                    <a:ext uri="{9D8B030D-6E8A-4147-A177-3AD203B41FA5}">
                      <a16:colId xmlns:a16="http://schemas.microsoft.com/office/drawing/2014/main" val="3940589401"/>
                    </a:ext>
                  </a:extLst>
                </a:gridCol>
                <a:gridCol w="1588655">
                  <a:extLst>
                    <a:ext uri="{9D8B030D-6E8A-4147-A177-3AD203B41FA5}">
                      <a16:colId xmlns:a16="http://schemas.microsoft.com/office/drawing/2014/main" val="2956193063"/>
                    </a:ext>
                  </a:extLst>
                </a:gridCol>
                <a:gridCol w="2733963">
                  <a:extLst>
                    <a:ext uri="{9D8B030D-6E8A-4147-A177-3AD203B41FA5}">
                      <a16:colId xmlns:a16="http://schemas.microsoft.com/office/drawing/2014/main" val="223162682"/>
                    </a:ext>
                  </a:extLst>
                </a:gridCol>
                <a:gridCol w="2503054">
                  <a:extLst>
                    <a:ext uri="{9D8B030D-6E8A-4147-A177-3AD203B41FA5}">
                      <a16:colId xmlns:a16="http://schemas.microsoft.com/office/drawing/2014/main" val="1115481916"/>
                    </a:ext>
                  </a:extLst>
                </a:gridCol>
              </a:tblGrid>
              <a:tr h="13640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/>
                        <a:t>p=1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c=1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derivative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2-nd order derivative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629200"/>
                  </a:ext>
                </a:extLst>
              </a:tr>
              <a:tr h="935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p&gt;1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c=1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Gradient vector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Hessian matrix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100082"/>
                  </a:ext>
                </a:extLst>
              </a:tr>
              <a:tr h="935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p&gt;1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c&gt;1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/>
                        <a:t> </a:t>
                      </a:r>
                      <a:r>
                        <a:rPr lang="en-US" altLang="zh-CN" sz="2400" dirty="0"/>
                        <a:t>Jacobian matrix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41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E7B-00CD-460F-A133-2102DA6C355A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69</a:t>
            </a:fld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7984" y="1611923"/>
            <a:ext cx="282733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523875" y="296775"/>
            <a:ext cx="724852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0" dirty="0">
                <a:ea typeface="+mj-ea"/>
                <a:cs typeface="Calibri Light"/>
              </a:rPr>
              <a:t>Review: Hessian Matrix / n==2 case</a:t>
            </a:r>
          </a:p>
        </p:txBody>
      </p:sp>
      <p:sp>
        <p:nvSpPr>
          <p:cNvPr id="7" name="object 3"/>
          <p:cNvSpPr txBox="1"/>
          <p:nvPr/>
        </p:nvSpPr>
        <p:spPr>
          <a:xfrm>
            <a:off x="705487" y="2804166"/>
            <a:ext cx="430062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9550" algn="l"/>
              </a:tabLst>
            </a:pP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spc="-15" baseline="23809" dirty="0">
                <a:latin typeface="Calibri"/>
                <a:cs typeface="Calibri"/>
              </a:rPr>
              <a:t>st </a:t>
            </a:r>
            <a:r>
              <a:rPr sz="2800" spc="-10" dirty="0">
                <a:latin typeface="Calibri"/>
                <a:cs typeface="Calibri"/>
              </a:rPr>
              <a:t>derivative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gradient,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705487" y="4215456"/>
            <a:ext cx="40050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9550" algn="l"/>
              </a:tabLst>
            </a:pPr>
            <a:r>
              <a:rPr sz="2800" spc="-5" dirty="0">
                <a:latin typeface="Calibri"/>
                <a:cs typeface="Calibri"/>
              </a:rPr>
              <a:t>2</a:t>
            </a:r>
            <a:r>
              <a:rPr sz="2800" spc="-7" baseline="23809" dirty="0">
                <a:latin typeface="Calibri"/>
                <a:cs typeface="Calibri"/>
              </a:rPr>
              <a:t>nd </a:t>
            </a:r>
            <a:r>
              <a:rPr sz="2800" spc="-10" dirty="0">
                <a:latin typeface="Calibri"/>
                <a:cs typeface="Calibri"/>
              </a:rPr>
              <a:t>derivative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Hessian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23"/>
          <p:cNvSpPr txBox="1"/>
          <p:nvPr/>
        </p:nvSpPr>
        <p:spPr>
          <a:xfrm>
            <a:off x="6086246" y="3975332"/>
            <a:ext cx="16764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335" dirty="0">
                <a:latin typeface="Symbol"/>
                <a:cs typeface="Symbol"/>
              </a:rPr>
              <a:t>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0" name="object 31"/>
          <p:cNvSpPr txBox="1"/>
          <p:nvPr/>
        </p:nvSpPr>
        <p:spPr>
          <a:xfrm>
            <a:off x="823419" y="1941480"/>
            <a:ext cx="4572000" cy="4622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  <a:tabLst>
                <a:tab pos="2357120" algn="l"/>
              </a:tabLst>
            </a:pPr>
            <a:r>
              <a:rPr sz="2400" spc="-10" dirty="0">
                <a:latin typeface="Calibri"/>
                <a:cs typeface="Calibri"/>
              </a:rPr>
              <a:t>Singlevariate	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multivariate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D66D-A4E8-487A-9EED-436CFAE3314B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4182" y="446788"/>
            <a:ext cx="7407564" cy="487944"/>
          </a:xfrm>
        </p:spPr>
        <p:txBody>
          <a:bodyPr/>
          <a:lstStyle/>
          <a:p>
            <a:r>
              <a:rPr lang="en-US" altLang="zh-CN" sz="3600" dirty="0"/>
              <a:t>A little bit more about [ </a:t>
            </a:r>
            <a:r>
              <a:rPr lang="en-US" altLang="zh-CN" sz="3600" dirty="0">
                <a:solidFill>
                  <a:srgbClr val="FF0000"/>
                </a:solidFill>
              </a:rPr>
              <a:t>Optimization </a:t>
            </a:r>
            <a:r>
              <a:rPr lang="en-US" altLang="zh-CN" sz="3600" dirty="0"/>
              <a:t>]</a:t>
            </a:r>
            <a:br>
              <a:rPr lang="en-US" altLang="zh-CN" sz="3600" dirty="0"/>
            </a:br>
            <a:endParaRPr lang="zh-CN" altLang="en-US" sz="36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03442" y="1628297"/>
            <a:ext cx="5132462" cy="1838959"/>
          </a:xfrm>
          <a:prstGeom prst="rect">
            <a:avLst/>
          </a:prstGeom>
        </p:spPr>
      </p:pic>
      <p:sp>
        <p:nvSpPr>
          <p:cNvPr id="8" name="object 5"/>
          <p:cNvSpPr txBox="1"/>
          <p:nvPr/>
        </p:nvSpPr>
        <p:spPr>
          <a:xfrm>
            <a:off x="937577" y="3995101"/>
            <a:ext cx="72688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25" dirty="0">
                <a:solidFill>
                  <a:prstClr val="black"/>
                </a:solidFill>
                <a:cs typeface="Calibri"/>
              </a:rPr>
              <a:t>To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find </a:t>
            </a:r>
            <a:r>
              <a:rPr sz="2800" spc="-10" dirty="0">
                <a:solidFill>
                  <a:srgbClr val="CE2CDA"/>
                </a:solidFill>
                <a:cs typeface="Calibri"/>
              </a:rPr>
              <a:t>values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of the</a:t>
            </a:r>
            <a:r>
              <a:rPr sz="2800" spc="140" dirty="0">
                <a:solidFill>
                  <a:srgbClr val="CE2CDA"/>
                </a:solidFill>
                <a:cs typeface="Calibri"/>
              </a:rPr>
              <a:t>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variables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12700" marR="5080">
              <a:lnSpc>
                <a:spcPts val="3310"/>
              </a:lnSpc>
              <a:spcBef>
                <a:spcPts val="200"/>
              </a:spcBef>
            </a:pPr>
            <a:r>
              <a:rPr sz="2800" spc="-10" dirty="0">
                <a:solidFill>
                  <a:prstClr val="black"/>
                </a:solidFill>
                <a:cs typeface="Calibri"/>
              </a:rPr>
              <a:t>that </a:t>
            </a:r>
            <a:r>
              <a:rPr sz="2800" spc="-15" dirty="0">
                <a:solidFill>
                  <a:prstClr val="black"/>
                </a:solidFill>
                <a:cs typeface="Calibri"/>
              </a:rPr>
              <a:t>minimize </a:t>
            </a:r>
            <a:r>
              <a:rPr sz="2800" spc="-5" dirty="0">
                <a:solidFill>
                  <a:prstClr val="black"/>
                </a:solidFill>
                <a:cs typeface="Calibri"/>
              </a:rPr>
              <a:t>or </a:t>
            </a:r>
            <a:r>
              <a:rPr sz="2800" spc="-15" dirty="0">
                <a:solidFill>
                  <a:prstClr val="black"/>
                </a:solidFill>
                <a:cs typeface="Calibri"/>
              </a:rPr>
              <a:t>maximize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CE2CDA"/>
                </a:solidFill>
                <a:cs typeface="Calibri"/>
              </a:rPr>
              <a:t>objective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function  </a:t>
            </a:r>
            <a:r>
              <a:rPr sz="2800" spc="-5" dirty="0">
                <a:solidFill>
                  <a:prstClr val="black"/>
                </a:solidFill>
                <a:cs typeface="Calibri"/>
              </a:rPr>
              <a:t>while </a:t>
            </a:r>
            <a:r>
              <a:rPr sz="2800" spc="-10" dirty="0">
                <a:solidFill>
                  <a:prstClr val="black"/>
                </a:solidFill>
                <a:cs typeface="Calibri"/>
              </a:rPr>
              <a:t>satisfying </a:t>
            </a:r>
            <a:r>
              <a:rPr sz="2800" dirty="0">
                <a:solidFill>
                  <a:prstClr val="black"/>
                </a:solidFill>
                <a:cs typeface="Calibri"/>
              </a:rPr>
              <a:t>the</a:t>
            </a:r>
            <a:r>
              <a:rPr sz="2800" spc="20" dirty="0">
                <a:solidFill>
                  <a:prstClr val="black"/>
                </a:solidFill>
                <a:cs typeface="Calibri"/>
              </a:rPr>
              <a:t> </a:t>
            </a:r>
            <a:r>
              <a:rPr sz="2800" spc="-15" dirty="0">
                <a:solidFill>
                  <a:prstClr val="black"/>
                </a:solidFill>
                <a:cs typeface="Calibri"/>
              </a:rPr>
              <a:t>constraints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57950" y="1591295"/>
                <a:ext cx="11176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591295"/>
                <a:ext cx="1117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5579341" y="1875366"/>
            <a:ext cx="793750" cy="25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579341" y="2370165"/>
            <a:ext cx="793750" cy="21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82171" y="2183582"/>
                <a:ext cx="8797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171" y="2183582"/>
                <a:ext cx="87979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/>
          <p:cNvSpPr/>
          <p:nvPr/>
        </p:nvSpPr>
        <p:spPr>
          <a:xfrm>
            <a:off x="5579341" y="2859353"/>
            <a:ext cx="793750" cy="21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342664" y="2780358"/>
                <a:ext cx="10189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𝜃𝜖</m:t>
                      </m:r>
                      <m:sSup>
                        <m:sSupPr>
                          <m:ctrlPr>
                            <a:rPr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664" y="2780358"/>
                <a:ext cx="101893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0884-350B-405C-A17F-0D00BBD45864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70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17138" y="296775"/>
            <a:ext cx="46898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0" dirty="0">
                <a:ea typeface="+mj-ea"/>
                <a:cs typeface="Calibri Light"/>
              </a:rPr>
              <a:t>Review: Hessian Matrix</a:t>
            </a:r>
          </a:p>
        </p:txBody>
      </p:sp>
      <p:sp>
        <p:nvSpPr>
          <p:cNvPr id="6" name="object 3"/>
          <p:cNvSpPr/>
          <p:nvPr/>
        </p:nvSpPr>
        <p:spPr>
          <a:xfrm>
            <a:off x="0" y="1805340"/>
            <a:ext cx="9144000" cy="3190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638995-5B19-4960-A58C-1250AFA6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BADC-3DA0-4F5F-A61B-A43F6C362D4C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FEA440-B561-42A0-94AB-B85DBA82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125DBF-7624-44EE-8C58-4FC327B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71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26ABFBA-A57B-4267-9C17-A38E969C157E}"/>
              </a:ext>
            </a:extLst>
          </p:cNvPr>
          <p:cNvSpPr txBox="1">
            <a:spLocks/>
          </p:cNvSpPr>
          <p:nvPr/>
        </p:nvSpPr>
        <p:spPr>
          <a:xfrm>
            <a:off x="517138" y="296775"/>
            <a:ext cx="46898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0" dirty="0">
                <a:ea typeface="+mj-ea"/>
                <a:cs typeface="Calibri Light"/>
              </a:rPr>
              <a:t>Review: </a:t>
            </a:r>
            <a:r>
              <a:rPr lang="en-US" altLang="zh-CN" sz="3300" spc="-10" dirty="0">
                <a:ea typeface="+mj-ea"/>
                <a:cs typeface="Calibri Light"/>
              </a:rPr>
              <a:t>Newton Method</a:t>
            </a:r>
            <a:endParaRPr lang="en-US" sz="3300" spc="-10" dirty="0">
              <a:ea typeface="+mj-ea"/>
              <a:cs typeface="Calibri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3AC790-4686-49B3-BFBD-5CCD6AE3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31696AE2-6EA2-423A-8659-A7A85C0ED8DB}"/>
                  </a:ext>
                </a:extLst>
              </p:cNvPr>
              <p:cNvSpPr txBox="1"/>
              <p:nvPr/>
            </p:nvSpPr>
            <p:spPr>
              <a:xfrm>
                <a:off x="535738" y="1428447"/>
                <a:ext cx="8179893" cy="336143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r>
                  <a:rPr lang="en-US" altLang="zh-CN" sz="2800" dirty="0">
                    <a:latin typeface="Calibri"/>
                    <a:cs typeface="Calibri"/>
                  </a:rPr>
                  <a:t>Quadratic method to find equation solution</a:t>
                </a: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endParaRPr lang="en-US" altLang="zh-CN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r>
                  <a:rPr lang="en-US" altLang="zh-CN" sz="2800" dirty="0">
                    <a:latin typeface="Calibri"/>
                    <a:cs typeface="Calibri"/>
                  </a:rPr>
                  <a:t>Problem: find the solution of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</m:oMath>
                </a14:m>
                <a:r>
                  <a:rPr lang="en-US" altLang="zh-CN" sz="2800" dirty="0">
                    <a:latin typeface="Calibri"/>
                    <a:cs typeface="Calibri"/>
                  </a:rPr>
                  <a:t> </a:t>
                </a: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endParaRPr lang="en-US" altLang="zh-CN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𝑓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endParaRPr lang="en-US" altLang="zh-CN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r>
                  <a:rPr lang="en-US" altLang="zh-CN" sz="2800" dirty="0">
                    <a:cs typeface="Calibri"/>
                  </a:rPr>
                  <a:t>Optimization equals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800" i="1" smtClean="0">
                        <a:latin typeface="Cambria Math" panose="02040503050406030204" pitchFamily="18" charset="0"/>
                        <a:cs typeface="Calibri"/>
                      </a:rPr>
                      <m:t>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(not always true)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31696AE2-6EA2-423A-8659-A7A85C0ED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38" y="1428447"/>
                <a:ext cx="8179893" cy="3361433"/>
              </a:xfrm>
              <a:prstGeom prst="rect">
                <a:avLst/>
              </a:prstGeom>
              <a:blipFill>
                <a:blip r:embed="rId3"/>
                <a:stretch>
                  <a:fillRect l="-2012" t="-2717" b="-5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83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F6D0F-D1D2-4624-9F33-CC8E2FEE8463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72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92904" y="316159"/>
            <a:ext cx="579691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40" dirty="0">
                <a:solidFill>
                  <a:srgbClr val="0000FF"/>
                </a:solidFill>
                <a:ea typeface="+mj-ea"/>
                <a:cs typeface="Calibri Light"/>
              </a:rPr>
              <a:t>Newton’s method </a:t>
            </a:r>
            <a:r>
              <a:rPr lang="en-US" sz="3300" spc="-15" dirty="0">
                <a:ea typeface="+mj-ea"/>
                <a:cs typeface="Calibri Light"/>
              </a:rPr>
              <a:t>for optimization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643689" y="1511743"/>
            <a:ext cx="8232073" cy="102528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The most basic </a:t>
            </a:r>
            <a:r>
              <a:rPr sz="2800" spc="-5" dirty="0">
                <a:solidFill>
                  <a:srgbClr val="CE2CDA"/>
                </a:solidFill>
                <a:latin typeface="Calibri"/>
                <a:cs typeface="Calibri"/>
              </a:rPr>
              <a:t>second-order </a:t>
            </a:r>
            <a:r>
              <a:rPr sz="2800" spc="-10" dirty="0">
                <a:latin typeface="Calibri"/>
                <a:cs typeface="Calibri"/>
              </a:rPr>
              <a:t>optimization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algorithm</a:t>
            </a:r>
            <a:endParaRPr sz="2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Updating </a:t>
            </a:r>
            <a:r>
              <a:rPr sz="2800" spc="-15" dirty="0">
                <a:latin typeface="Calibri"/>
                <a:cs typeface="Calibri"/>
              </a:rPr>
              <a:t>parameter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2948119" y="3346283"/>
            <a:ext cx="3441700" cy="48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812460" y="2724343"/>
                <a:ext cx="37130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GD: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-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𝛼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k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460" y="2724343"/>
                <a:ext cx="3713018" cy="461665"/>
              </a:xfrm>
              <a:prstGeom prst="rect">
                <a:avLst/>
              </a:prstGeom>
              <a:blipFill>
                <a:blip r:embed="rId3"/>
                <a:stretch>
                  <a:fillRect l="-246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533236" y="3367218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10" name="右大括号 9"/>
          <p:cNvSpPr/>
          <p:nvPr/>
        </p:nvSpPr>
        <p:spPr>
          <a:xfrm rot="5400000">
            <a:off x="5671704" y="4221274"/>
            <a:ext cx="240146" cy="812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465906" y="4806042"/>
            <a:ext cx="694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814431" y="3834994"/>
            <a:ext cx="694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185681" y="3828171"/>
            <a:ext cx="697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pxp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82D8-DDA7-415E-9FFE-14E55AC296CB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73</a:t>
            </a:fld>
            <a:endParaRPr lang="zh-CN" altLang="en-US"/>
          </a:p>
        </p:txBody>
      </p:sp>
      <p:sp>
        <p:nvSpPr>
          <p:cNvPr id="6" name="object 4"/>
          <p:cNvSpPr/>
          <p:nvPr/>
        </p:nvSpPr>
        <p:spPr>
          <a:xfrm>
            <a:off x="2517524" y="3261960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2400049" y="2957160"/>
            <a:ext cx="2835275" cy="2513330"/>
          </a:xfrm>
          <a:custGeom>
            <a:avLst/>
            <a:gdLst/>
            <a:ahLst/>
            <a:cxnLst/>
            <a:rect l="l" t="t" r="r" b="b"/>
            <a:pathLst>
              <a:path w="2835275" h="2513329">
                <a:moveTo>
                  <a:pt x="0" y="26618"/>
                </a:moveTo>
                <a:lnTo>
                  <a:pt x="25111" y="71833"/>
                </a:lnTo>
                <a:lnTo>
                  <a:pt x="53216" y="126667"/>
                </a:lnTo>
                <a:lnTo>
                  <a:pt x="84157" y="190365"/>
                </a:lnTo>
                <a:lnTo>
                  <a:pt x="100642" y="225304"/>
                </a:lnTo>
                <a:lnTo>
                  <a:pt x="117777" y="262175"/>
                </a:lnTo>
                <a:lnTo>
                  <a:pt x="135543" y="300886"/>
                </a:lnTo>
                <a:lnTo>
                  <a:pt x="153919" y="341343"/>
                </a:lnTo>
                <a:lnTo>
                  <a:pt x="172887" y="383450"/>
                </a:lnTo>
                <a:lnTo>
                  <a:pt x="192426" y="427114"/>
                </a:lnTo>
                <a:lnTo>
                  <a:pt x="212517" y="472240"/>
                </a:lnTo>
                <a:lnTo>
                  <a:pt x="233141" y="518735"/>
                </a:lnTo>
                <a:lnTo>
                  <a:pt x="254277" y="566504"/>
                </a:lnTo>
                <a:lnTo>
                  <a:pt x="275906" y="615453"/>
                </a:lnTo>
                <a:lnTo>
                  <a:pt x="298008" y="665487"/>
                </a:lnTo>
                <a:lnTo>
                  <a:pt x="320564" y="716513"/>
                </a:lnTo>
                <a:lnTo>
                  <a:pt x="343554" y="768437"/>
                </a:lnTo>
                <a:lnTo>
                  <a:pt x="366959" y="821163"/>
                </a:lnTo>
                <a:lnTo>
                  <a:pt x="390758" y="874598"/>
                </a:lnTo>
                <a:lnTo>
                  <a:pt x="414933" y="928648"/>
                </a:lnTo>
                <a:lnTo>
                  <a:pt x="439463" y="983218"/>
                </a:lnTo>
                <a:lnTo>
                  <a:pt x="464329" y="1038214"/>
                </a:lnTo>
                <a:lnTo>
                  <a:pt x="489511" y="1093543"/>
                </a:lnTo>
                <a:lnTo>
                  <a:pt x="514990" y="1149109"/>
                </a:lnTo>
                <a:lnTo>
                  <a:pt x="540746" y="1204818"/>
                </a:lnTo>
                <a:lnTo>
                  <a:pt x="566759" y="1260577"/>
                </a:lnTo>
                <a:lnTo>
                  <a:pt x="593010" y="1316292"/>
                </a:lnTo>
                <a:lnTo>
                  <a:pt x="619479" y="1371867"/>
                </a:lnTo>
                <a:lnTo>
                  <a:pt x="646146" y="1427208"/>
                </a:lnTo>
                <a:lnTo>
                  <a:pt x="672992" y="1482223"/>
                </a:lnTo>
                <a:lnTo>
                  <a:pt x="699997" y="1536815"/>
                </a:lnTo>
                <a:lnTo>
                  <a:pt x="727142" y="1590892"/>
                </a:lnTo>
                <a:lnTo>
                  <a:pt x="754406" y="1644359"/>
                </a:lnTo>
                <a:lnTo>
                  <a:pt x="781771" y="1697121"/>
                </a:lnTo>
                <a:lnTo>
                  <a:pt x="809216" y="1749085"/>
                </a:lnTo>
                <a:lnTo>
                  <a:pt x="836723" y="1800155"/>
                </a:lnTo>
                <a:lnTo>
                  <a:pt x="864270" y="1850239"/>
                </a:lnTo>
                <a:lnTo>
                  <a:pt x="891839" y="1899242"/>
                </a:lnTo>
                <a:lnTo>
                  <a:pt x="919411" y="1947069"/>
                </a:lnTo>
                <a:lnTo>
                  <a:pt x="946964" y="1993627"/>
                </a:lnTo>
                <a:lnTo>
                  <a:pt x="974480" y="2038821"/>
                </a:lnTo>
                <a:lnTo>
                  <a:pt x="1001940" y="2082557"/>
                </a:lnTo>
                <a:lnTo>
                  <a:pt x="1029323" y="2124741"/>
                </a:lnTo>
                <a:lnTo>
                  <a:pt x="1056609" y="2165278"/>
                </a:lnTo>
                <a:lnTo>
                  <a:pt x="1083780" y="2204074"/>
                </a:lnTo>
                <a:lnTo>
                  <a:pt x="1110816" y="2241036"/>
                </a:lnTo>
                <a:lnTo>
                  <a:pt x="1137696" y="2276068"/>
                </a:lnTo>
                <a:lnTo>
                  <a:pt x="1164402" y="2309078"/>
                </a:lnTo>
                <a:lnTo>
                  <a:pt x="1190913" y="2339969"/>
                </a:lnTo>
                <a:lnTo>
                  <a:pt x="1217210" y="2368649"/>
                </a:lnTo>
                <a:lnTo>
                  <a:pt x="1269084" y="2418997"/>
                </a:lnTo>
                <a:lnTo>
                  <a:pt x="1319866" y="2459368"/>
                </a:lnTo>
                <a:lnTo>
                  <a:pt x="1369399" y="2489007"/>
                </a:lnTo>
                <a:lnTo>
                  <a:pt x="1417526" y="2507162"/>
                </a:lnTo>
                <a:lnTo>
                  <a:pt x="1464091" y="2513078"/>
                </a:lnTo>
                <a:lnTo>
                  <a:pt x="1487064" y="2511319"/>
                </a:lnTo>
                <a:lnTo>
                  <a:pt x="1533623" y="2498873"/>
                </a:lnTo>
                <a:lnTo>
                  <a:pt x="1580920" y="2475101"/>
                </a:lnTo>
                <a:lnTo>
                  <a:pt x="1628862" y="2440696"/>
                </a:lnTo>
                <a:lnTo>
                  <a:pt x="1677352" y="2396352"/>
                </a:lnTo>
                <a:lnTo>
                  <a:pt x="1726297" y="2342762"/>
                </a:lnTo>
                <a:lnTo>
                  <a:pt x="1750911" y="2312716"/>
                </a:lnTo>
                <a:lnTo>
                  <a:pt x="1775603" y="2280619"/>
                </a:lnTo>
                <a:lnTo>
                  <a:pt x="1800361" y="2246557"/>
                </a:lnTo>
                <a:lnTo>
                  <a:pt x="1825174" y="2210617"/>
                </a:lnTo>
                <a:lnTo>
                  <a:pt x="1850030" y="2172886"/>
                </a:lnTo>
                <a:lnTo>
                  <a:pt x="1874916" y="2133450"/>
                </a:lnTo>
                <a:lnTo>
                  <a:pt x="1899822" y="2092395"/>
                </a:lnTo>
                <a:lnTo>
                  <a:pt x="1924735" y="2049810"/>
                </a:lnTo>
                <a:lnTo>
                  <a:pt x="1949644" y="2005780"/>
                </a:lnTo>
                <a:lnTo>
                  <a:pt x="1974536" y="1960392"/>
                </a:lnTo>
                <a:lnTo>
                  <a:pt x="1999400" y="1913732"/>
                </a:lnTo>
                <a:lnTo>
                  <a:pt x="2024225" y="1865888"/>
                </a:lnTo>
                <a:lnTo>
                  <a:pt x="2048997" y="1816946"/>
                </a:lnTo>
                <a:lnTo>
                  <a:pt x="2073706" y="1766993"/>
                </a:lnTo>
                <a:lnTo>
                  <a:pt x="2098340" y="1716115"/>
                </a:lnTo>
                <a:lnTo>
                  <a:pt x="2122886" y="1664399"/>
                </a:lnTo>
                <a:lnTo>
                  <a:pt x="2147334" y="1611932"/>
                </a:lnTo>
                <a:lnTo>
                  <a:pt x="2171670" y="1558801"/>
                </a:lnTo>
                <a:lnTo>
                  <a:pt x="2195884" y="1505091"/>
                </a:lnTo>
                <a:lnTo>
                  <a:pt x="2219964" y="1450891"/>
                </a:lnTo>
                <a:lnTo>
                  <a:pt x="2243897" y="1396286"/>
                </a:lnTo>
                <a:lnTo>
                  <a:pt x="2267672" y="1341363"/>
                </a:lnTo>
                <a:lnTo>
                  <a:pt x="2291278" y="1286209"/>
                </a:lnTo>
                <a:lnTo>
                  <a:pt x="2314701" y="1230911"/>
                </a:lnTo>
                <a:lnTo>
                  <a:pt x="2337931" y="1175555"/>
                </a:lnTo>
                <a:lnTo>
                  <a:pt x="2360956" y="1120228"/>
                </a:lnTo>
                <a:lnTo>
                  <a:pt x="2383764" y="1065016"/>
                </a:lnTo>
                <a:lnTo>
                  <a:pt x="2406342" y="1010007"/>
                </a:lnTo>
                <a:lnTo>
                  <a:pt x="2428680" y="955287"/>
                </a:lnTo>
                <a:lnTo>
                  <a:pt x="2450765" y="900942"/>
                </a:lnTo>
                <a:lnTo>
                  <a:pt x="2472586" y="847060"/>
                </a:lnTo>
                <a:lnTo>
                  <a:pt x="2494130" y="793727"/>
                </a:lnTo>
                <a:lnTo>
                  <a:pt x="2515387" y="741029"/>
                </a:lnTo>
                <a:lnTo>
                  <a:pt x="2536343" y="689054"/>
                </a:lnTo>
                <a:lnTo>
                  <a:pt x="2556988" y="637888"/>
                </a:lnTo>
                <a:lnTo>
                  <a:pt x="2577310" y="587618"/>
                </a:lnTo>
                <a:lnTo>
                  <a:pt x="2597296" y="538330"/>
                </a:lnTo>
                <a:lnTo>
                  <a:pt x="2616934" y="490111"/>
                </a:lnTo>
                <a:lnTo>
                  <a:pt x="2636214" y="443048"/>
                </a:lnTo>
                <a:lnTo>
                  <a:pt x="2655124" y="397228"/>
                </a:lnTo>
                <a:lnTo>
                  <a:pt x="2673650" y="352737"/>
                </a:lnTo>
                <a:lnTo>
                  <a:pt x="2691782" y="309662"/>
                </a:lnTo>
                <a:lnTo>
                  <a:pt x="2709508" y="268089"/>
                </a:lnTo>
                <a:lnTo>
                  <a:pt x="2726816" y="228105"/>
                </a:lnTo>
                <a:lnTo>
                  <a:pt x="2743694" y="189797"/>
                </a:lnTo>
                <a:lnTo>
                  <a:pt x="2760131" y="153252"/>
                </a:lnTo>
                <a:lnTo>
                  <a:pt x="2776114" y="118556"/>
                </a:lnTo>
                <a:lnTo>
                  <a:pt x="2806672" y="55059"/>
                </a:lnTo>
                <a:lnTo>
                  <a:pt x="2821224" y="26431"/>
                </a:lnTo>
                <a:lnTo>
                  <a:pt x="2835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2608720" y="2358271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3832159" y="2327082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2820129" y="1838089"/>
            <a:ext cx="1012029" cy="290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2820129" y="1838089"/>
            <a:ext cx="1012190" cy="290830"/>
          </a:xfrm>
          <a:custGeom>
            <a:avLst/>
            <a:gdLst/>
            <a:ahLst/>
            <a:cxnLst/>
            <a:rect l="l" t="t" r="r" b="b"/>
            <a:pathLst>
              <a:path w="1012189" h="290830">
                <a:moveTo>
                  <a:pt x="0" y="72596"/>
                </a:moveTo>
                <a:lnTo>
                  <a:pt x="866836" y="72596"/>
                </a:lnTo>
                <a:lnTo>
                  <a:pt x="866836" y="0"/>
                </a:lnTo>
                <a:lnTo>
                  <a:pt x="1012029" y="145194"/>
                </a:lnTo>
                <a:lnTo>
                  <a:pt x="866836" y="290387"/>
                </a:lnTo>
                <a:lnTo>
                  <a:pt x="866836" y="217790"/>
                </a:lnTo>
                <a:lnTo>
                  <a:pt x="0" y="217790"/>
                </a:lnTo>
                <a:lnTo>
                  <a:pt x="0" y="72596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 txBox="1"/>
          <p:nvPr/>
        </p:nvSpPr>
        <p:spPr>
          <a:xfrm>
            <a:off x="3836175" y="1620457"/>
            <a:ext cx="1109980" cy="93471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8925" i="1" spc="7" baseline="13538" dirty="0">
                <a:latin typeface="Symbol"/>
                <a:cs typeface="Symbol"/>
              </a:rPr>
              <a:t></a:t>
            </a:r>
            <a:r>
              <a:rPr sz="3350" i="1" spc="5" dirty="0">
                <a:latin typeface="Times New Roman"/>
                <a:cs typeface="Times New Roman"/>
              </a:rPr>
              <a:t>k</a:t>
            </a:r>
            <a:r>
              <a:rPr sz="3350" spc="5" dirty="0">
                <a:latin typeface="Symbol"/>
                <a:cs typeface="Symbol"/>
              </a:rPr>
              <a:t></a:t>
            </a:r>
            <a:r>
              <a:rPr sz="3350" spc="5" dirty="0">
                <a:latin typeface="Times New Roman"/>
                <a:cs typeface="Times New Roman"/>
              </a:rPr>
              <a:t>1</a:t>
            </a:r>
            <a:endParaRPr sz="3350" dirty="0">
              <a:latin typeface="Times New Roman"/>
              <a:cs typeface="Times New Roman"/>
            </a:endParaRPr>
          </a:p>
        </p:txBody>
      </p:sp>
      <p:sp>
        <p:nvSpPr>
          <p:cNvPr id="13" name="object 11"/>
          <p:cNvSpPr txBox="1">
            <a:spLocks/>
          </p:cNvSpPr>
          <p:nvPr/>
        </p:nvSpPr>
        <p:spPr>
          <a:xfrm>
            <a:off x="2176689" y="1317052"/>
            <a:ext cx="74676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1" u="none" strike="noStrike" kern="1200" cap="none" spc="9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/>
                <a:ea typeface="宋体" panose="02010600030101010101" pitchFamily="2" charset="-122"/>
                <a:cs typeface="Symbol"/>
              </a:rPr>
              <a:t></a:t>
            </a:r>
            <a:r>
              <a:rPr kumimoji="0" lang="en-US" sz="5550" b="0" i="1" u="none" strike="noStrike" kern="1200" cap="none" spc="142" normalizeH="0" baseline="-24024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k</a:t>
            </a:r>
            <a:endParaRPr kumimoji="0" lang="en-US" sz="5550" b="0" i="0" u="none" strike="noStrike" kern="1200" cap="none" spc="0" normalizeH="0" baseline="-24024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2385646" y="2889738"/>
            <a:ext cx="5181600" cy="3068955"/>
          </a:xfrm>
          <a:custGeom>
            <a:avLst/>
            <a:gdLst/>
            <a:ahLst/>
            <a:cxnLst/>
            <a:rect l="l" t="t" r="r" b="b"/>
            <a:pathLst>
              <a:path w="5181600" h="3068954">
                <a:moveTo>
                  <a:pt x="0" y="0"/>
                </a:moveTo>
                <a:lnTo>
                  <a:pt x="22587" y="53352"/>
                </a:lnTo>
                <a:lnTo>
                  <a:pt x="49584" y="118448"/>
                </a:lnTo>
                <a:lnTo>
                  <a:pt x="64602" y="154977"/>
                </a:lnTo>
                <a:lnTo>
                  <a:pt x="80562" y="193934"/>
                </a:lnTo>
                <a:lnTo>
                  <a:pt x="97410" y="235151"/>
                </a:lnTo>
                <a:lnTo>
                  <a:pt x="115093" y="278457"/>
                </a:lnTo>
                <a:lnTo>
                  <a:pt x="133558" y="323684"/>
                </a:lnTo>
                <a:lnTo>
                  <a:pt x="152750" y="370663"/>
                </a:lnTo>
                <a:lnTo>
                  <a:pt x="172616" y="419224"/>
                </a:lnTo>
                <a:lnTo>
                  <a:pt x="193104" y="469199"/>
                </a:lnTo>
                <a:lnTo>
                  <a:pt x="214159" y="520417"/>
                </a:lnTo>
                <a:lnTo>
                  <a:pt x="235728" y="572711"/>
                </a:lnTo>
                <a:lnTo>
                  <a:pt x="257757" y="625910"/>
                </a:lnTo>
                <a:lnTo>
                  <a:pt x="280193" y="679846"/>
                </a:lnTo>
                <a:lnTo>
                  <a:pt x="302983" y="734350"/>
                </a:lnTo>
                <a:lnTo>
                  <a:pt x="326073" y="789251"/>
                </a:lnTo>
                <a:lnTo>
                  <a:pt x="349409" y="844382"/>
                </a:lnTo>
                <a:lnTo>
                  <a:pt x="372938" y="899573"/>
                </a:lnTo>
                <a:lnTo>
                  <a:pt x="396607" y="954654"/>
                </a:lnTo>
                <a:lnTo>
                  <a:pt x="420361" y="1009457"/>
                </a:lnTo>
                <a:lnTo>
                  <a:pt x="444149" y="1063812"/>
                </a:lnTo>
                <a:lnTo>
                  <a:pt x="467915" y="1117550"/>
                </a:lnTo>
                <a:lnTo>
                  <a:pt x="491607" y="1170502"/>
                </a:lnTo>
                <a:lnTo>
                  <a:pt x="515171" y="1222499"/>
                </a:lnTo>
                <a:lnTo>
                  <a:pt x="538554" y="1273372"/>
                </a:lnTo>
                <a:lnTo>
                  <a:pt x="561702" y="1322951"/>
                </a:lnTo>
                <a:lnTo>
                  <a:pt x="584561" y="1371068"/>
                </a:lnTo>
                <a:lnTo>
                  <a:pt x="607079" y="1417553"/>
                </a:lnTo>
                <a:lnTo>
                  <a:pt x="629201" y="1462236"/>
                </a:lnTo>
                <a:lnTo>
                  <a:pt x="650875" y="1504950"/>
                </a:lnTo>
                <a:lnTo>
                  <a:pt x="676345" y="1554386"/>
                </a:lnTo>
                <a:lnTo>
                  <a:pt x="701955" y="1603875"/>
                </a:lnTo>
                <a:lnTo>
                  <a:pt x="727697" y="1653351"/>
                </a:lnTo>
                <a:lnTo>
                  <a:pt x="753568" y="1702749"/>
                </a:lnTo>
                <a:lnTo>
                  <a:pt x="779560" y="1752003"/>
                </a:lnTo>
                <a:lnTo>
                  <a:pt x="805670" y="1801048"/>
                </a:lnTo>
                <a:lnTo>
                  <a:pt x="831892" y="1849818"/>
                </a:lnTo>
                <a:lnTo>
                  <a:pt x="858220" y="1898249"/>
                </a:lnTo>
                <a:lnTo>
                  <a:pt x="884649" y="1946275"/>
                </a:lnTo>
                <a:lnTo>
                  <a:pt x="911174" y="1993830"/>
                </a:lnTo>
                <a:lnTo>
                  <a:pt x="937789" y="2040850"/>
                </a:lnTo>
                <a:lnTo>
                  <a:pt x="964490" y="2087268"/>
                </a:lnTo>
                <a:lnTo>
                  <a:pt x="991270" y="2133020"/>
                </a:lnTo>
                <a:lnTo>
                  <a:pt x="1018125" y="2178041"/>
                </a:lnTo>
                <a:lnTo>
                  <a:pt x="1045049" y="2222265"/>
                </a:lnTo>
                <a:lnTo>
                  <a:pt x="1072038" y="2265626"/>
                </a:lnTo>
                <a:lnTo>
                  <a:pt x="1099084" y="2308059"/>
                </a:lnTo>
                <a:lnTo>
                  <a:pt x="1126184" y="2349500"/>
                </a:lnTo>
                <a:lnTo>
                  <a:pt x="1153332" y="2389882"/>
                </a:lnTo>
                <a:lnTo>
                  <a:pt x="1180522" y="2429140"/>
                </a:lnTo>
                <a:lnTo>
                  <a:pt x="1207750" y="2467210"/>
                </a:lnTo>
                <a:lnTo>
                  <a:pt x="1235009" y="2504025"/>
                </a:lnTo>
                <a:lnTo>
                  <a:pt x="1262295" y="2539521"/>
                </a:lnTo>
                <a:lnTo>
                  <a:pt x="1289603" y="2573631"/>
                </a:lnTo>
                <a:lnTo>
                  <a:pt x="1316926" y="2606291"/>
                </a:lnTo>
                <a:lnTo>
                  <a:pt x="1344260" y="2637436"/>
                </a:lnTo>
                <a:lnTo>
                  <a:pt x="1371600" y="2667000"/>
                </a:lnTo>
                <a:lnTo>
                  <a:pt x="1415460" y="2711081"/>
                </a:lnTo>
                <a:lnTo>
                  <a:pt x="1460102" y="2752060"/>
                </a:lnTo>
                <a:lnTo>
                  <a:pt x="1505384" y="2790033"/>
                </a:lnTo>
                <a:lnTo>
                  <a:pt x="1551164" y="2825093"/>
                </a:lnTo>
                <a:lnTo>
                  <a:pt x="1597300" y="2857337"/>
                </a:lnTo>
                <a:lnTo>
                  <a:pt x="1643652" y="2886858"/>
                </a:lnTo>
                <a:lnTo>
                  <a:pt x="1690078" y="2913753"/>
                </a:lnTo>
                <a:lnTo>
                  <a:pt x="1736435" y="2938115"/>
                </a:lnTo>
                <a:lnTo>
                  <a:pt x="1782584" y="2960041"/>
                </a:lnTo>
                <a:lnTo>
                  <a:pt x="1828381" y="2979624"/>
                </a:lnTo>
                <a:lnTo>
                  <a:pt x="1873686" y="2996961"/>
                </a:lnTo>
                <a:lnTo>
                  <a:pt x="1918357" y="3012145"/>
                </a:lnTo>
                <a:lnTo>
                  <a:pt x="1962253" y="3025273"/>
                </a:lnTo>
                <a:lnTo>
                  <a:pt x="2005231" y="3036438"/>
                </a:lnTo>
                <a:lnTo>
                  <a:pt x="2047151" y="3045737"/>
                </a:lnTo>
                <a:lnTo>
                  <a:pt x="2087871" y="3053263"/>
                </a:lnTo>
                <a:lnTo>
                  <a:pt x="2127250" y="3059113"/>
                </a:lnTo>
                <a:lnTo>
                  <a:pt x="2176253" y="3064734"/>
                </a:lnTo>
                <a:lnTo>
                  <a:pt x="2222482" y="3068127"/>
                </a:lnTo>
                <a:lnTo>
                  <a:pt x="2266431" y="3068867"/>
                </a:lnTo>
                <a:lnTo>
                  <a:pt x="2308593" y="3066529"/>
                </a:lnTo>
                <a:lnTo>
                  <a:pt x="2349463" y="3060688"/>
                </a:lnTo>
                <a:lnTo>
                  <a:pt x="2389536" y="3050919"/>
                </a:lnTo>
                <a:lnTo>
                  <a:pt x="2429305" y="3036797"/>
                </a:lnTo>
                <a:lnTo>
                  <a:pt x="2469265" y="3017897"/>
                </a:lnTo>
                <a:lnTo>
                  <a:pt x="2509910" y="2993795"/>
                </a:lnTo>
                <a:lnTo>
                  <a:pt x="2551734" y="2964065"/>
                </a:lnTo>
                <a:lnTo>
                  <a:pt x="2595232" y="2928283"/>
                </a:lnTo>
                <a:lnTo>
                  <a:pt x="2640897" y="2886024"/>
                </a:lnTo>
                <a:lnTo>
                  <a:pt x="2689225" y="2836863"/>
                </a:lnTo>
                <a:lnTo>
                  <a:pt x="2738180" y="2779438"/>
                </a:lnTo>
                <a:lnTo>
                  <a:pt x="2763345" y="2746125"/>
                </a:lnTo>
                <a:lnTo>
                  <a:pt x="2788926" y="2710070"/>
                </a:lnTo>
                <a:lnTo>
                  <a:pt x="2814893" y="2671520"/>
                </a:lnTo>
                <a:lnTo>
                  <a:pt x="2841215" y="2630718"/>
                </a:lnTo>
                <a:lnTo>
                  <a:pt x="2867861" y="2587910"/>
                </a:lnTo>
                <a:lnTo>
                  <a:pt x="2894799" y="2543341"/>
                </a:lnTo>
                <a:lnTo>
                  <a:pt x="2921999" y="2497255"/>
                </a:lnTo>
                <a:lnTo>
                  <a:pt x="2949430" y="2449897"/>
                </a:lnTo>
                <a:lnTo>
                  <a:pt x="2977061" y="2401513"/>
                </a:lnTo>
                <a:lnTo>
                  <a:pt x="3004861" y="2352346"/>
                </a:lnTo>
                <a:lnTo>
                  <a:pt x="3032798" y="2302642"/>
                </a:lnTo>
                <a:lnTo>
                  <a:pt x="3060843" y="2252646"/>
                </a:lnTo>
                <a:lnTo>
                  <a:pt x="3088963" y="2202603"/>
                </a:lnTo>
                <a:lnTo>
                  <a:pt x="3117129" y="2152757"/>
                </a:lnTo>
                <a:lnTo>
                  <a:pt x="3145308" y="2103353"/>
                </a:lnTo>
                <a:lnTo>
                  <a:pt x="3173471" y="2054637"/>
                </a:lnTo>
                <a:lnTo>
                  <a:pt x="3201586" y="2006852"/>
                </a:lnTo>
                <a:lnTo>
                  <a:pt x="3229621" y="1960244"/>
                </a:lnTo>
                <a:lnTo>
                  <a:pt x="3257547" y="1915059"/>
                </a:lnTo>
                <a:lnTo>
                  <a:pt x="3285332" y="1871539"/>
                </a:lnTo>
                <a:lnTo>
                  <a:pt x="3312946" y="1829932"/>
                </a:lnTo>
                <a:lnTo>
                  <a:pt x="3340356" y="1790480"/>
                </a:lnTo>
                <a:lnTo>
                  <a:pt x="3367533" y="1753430"/>
                </a:lnTo>
                <a:lnTo>
                  <a:pt x="3394445" y="1719026"/>
                </a:lnTo>
                <a:lnTo>
                  <a:pt x="3421062" y="1687513"/>
                </a:lnTo>
                <a:lnTo>
                  <a:pt x="3460079" y="1645452"/>
                </a:lnTo>
                <a:lnTo>
                  <a:pt x="3497900" y="1608789"/>
                </a:lnTo>
                <a:lnTo>
                  <a:pt x="3534737" y="1576865"/>
                </a:lnTo>
                <a:lnTo>
                  <a:pt x="3570805" y="1549023"/>
                </a:lnTo>
                <a:lnTo>
                  <a:pt x="3606318" y="1524605"/>
                </a:lnTo>
                <a:lnTo>
                  <a:pt x="3641489" y="1502951"/>
                </a:lnTo>
                <a:lnTo>
                  <a:pt x="3676533" y="1483404"/>
                </a:lnTo>
                <a:lnTo>
                  <a:pt x="3711664" y="1465306"/>
                </a:lnTo>
                <a:lnTo>
                  <a:pt x="3747095" y="1447998"/>
                </a:lnTo>
                <a:lnTo>
                  <a:pt x="3783040" y="1430823"/>
                </a:lnTo>
                <a:lnTo>
                  <a:pt x="3819714" y="1413122"/>
                </a:lnTo>
                <a:lnTo>
                  <a:pt x="3857330" y="1394236"/>
                </a:lnTo>
                <a:lnTo>
                  <a:pt x="3896103" y="1373509"/>
                </a:lnTo>
                <a:lnTo>
                  <a:pt x="3936246" y="1350281"/>
                </a:lnTo>
                <a:lnTo>
                  <a:pt x="3977973" y="1323894"/>
                </a:lnTo>
                <a:lnTo>
                  <a:pt x="4021498" y="1293690"/>
                </a:lnTo>
                <a:lnTo>
                  <a:pt x="4067036" y="1259011"/>
                </a:lnTo>
                <a:lnTo>
                  <a:pt x="4114800" y="1219200"/>
                </a:lnTo>
                <a:lnTo>
                  <a:pt x="4144595" y="1193149"/>
                </a:lnTo>
                <a:lnTo>
                  <a:pt x="4175212" y="1166136"/>
                </a:lnTo>
                <a:lnTo>
                  <a:pt x="4206606" y="1138194"/>
                </a:lnTo>
                <a:lnTo>
                  <a:pt x="4238732" y="1109356"/>
                </a:lnTo>
                <a:lnTo>
                  <a:pt x="4271543" y="1079654"/>
                </a:lnTo>
                <a:lnTo>
                  <a:pt x="4304995" y="1049121"/>
                </a:lnTo>
                <a:lnTo>
                  <a:pt x="4339041" y="1017790"/>
                </a:lnTo>
                <a:lnTo>
                  <a:pt x="4373637" y="985695"/>
                </a:lnTo>
                <a:lnTo>
                  <a:pt x="4408736" y="952866"/>
                </a:lnTo>
                <a:lnTo>
                  <a:pt x="4444294" y="919338"/>
                </a:lnTo>
                <a:lnTo>
                  <a:pt x="4480264" y="885144"/>
                </a:lnTo>
                <a:lnTo>
                  <a:pt x="4516602" y="850315"/>
                </a:lnTo>
                <a:lnTo>
                  <a:pt x="4553261" y="814886"/>
                </a:lnTo>
                <a:lnTo>
                  <a:pt x="4590197" y="778888"/>
                </a:lnTo>
                <a:lnTo>
                  <a:pt x="4627363" y="742354"/>
                </a:lnTo>
                <a:lnTo>
                  <a:pt x="4664715" y="705318"/>
                </a:lnTo>
                <a:lnTo>
                  <a:pt x="4702206" y="667812"/>
                </a:lnTo>
                <a:lnTo>
                  <a:pt x="4739792" y="629869"/>
                </a:lnTo>
                <a:lnTo>
                  <a:pt x="4777426" y="591521"/>
                </a:lnTo>
                <a:lnTo>
                  <a:pt x="4815063" y="552802"/>
                </a:lnTo>
                <a:lnTo>
                  <a:pt x="4852658" y="513745"/>
                </a:lnTo>
                <a:lnTo>
                  <a:pt x="4890166" y="474381"/>
                </a:lnTo>
                <a:lnTo>
                  <a:pt x="4927539" y="434745"/>
                </a:lnTo>
                <a:lnTo>
                  <a:pt x="4964734" y="394868"/>
                </a:lnTo>
                <a:lnTo>
                  <a:pt x="5001705" y="354784"/>
                </a:lnTo>
                <a:lnTo>
                  <a:pt x="5038406" y="314525"/>
                </a:lnTo>
                <a:lnTo>
                  <a:pt x="5074791" y="274124"/>
                </a:lnTo>
                <a:lnTo>
                  <a:pt x="5110815" y="233615"/>
                </a:lnTo>
                <a:lnTo>
                  <a:pt x="5146433" y="193029"/>
                </a:lnTo>
                <a:lnTo>
                  <a:pt x="5181600" y="15240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579419" y="5384800"/>
            <a:ext cx="5880747" cy="85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1570182" y="1620457"/>
            <a:ext cx="9237" cy="3764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60542" y="119879"/>
            <a:ext cx="8318500" cy="1131669"/>
            <a:chOff x="360542" y="119879"/>
            <a:chExt cx="8318500" cy="1131669"/>
          </a:xfrm>
        </p:grpSpPr>
        <p:sp>
          <p:nvSpPr>
            <p:cNvPr id="5" name="object 2"/>
            <p:cNvSpPr txBox="1"/>
            <p:nvPr/>
          </p:nvSpPr>
          <p:spPr>
            <a:xfrm>
              <a:off x="465406" y="119879"/>
              <a:ext cx="7101840" cy="900430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12700" marR="5080">
                <a:lnSpc>
                  <a:spcPts val="3290"/>
                </a:lnSpc>
                <a:spcBef>
                  <a:spcPts val="465"/>
                </a:spcBef>
              </a:pPr>
              <a:r>
                <a:rPr sz="3200" b="0" spc="-30" dirty="0">
                  <a:cs typeface="Calibri Light"/>
                </a:rPr>
                <a:t>Newton’s </a:t>
              </a:r>
              <a:r>
                <a:rPr sz="3200" b="0" spc="-5" dirty="0">
                  <a:cs typeface="Calibri Light"/>
                </a:rPr>
                <a:t>Method </a:t>
              </a:r>
              <a:r>
                <a:rPr sz="3200" b="0" dirty="0">
                  <a:cs typeface="Calibri Light"/>
                </a:rPr>
                <a:t>/ </a:t>
              </a:r>
              <a:r>
                <a:rPr sz="3200" b="0" spc="-10" dirty="0">
                  <a:cs typeface="Calibri Light"/>
                </a:rPr>
                <a:t>second-order </a:t>
              </a:r>
              <a:r>
                <a:rPr sz="3200" b="0" spc="-50" dirty="0">
                  <a:cs typeface="Calibri Light"/>
                </a:rPr>
                <a:t>Taylor </a:t>
              </a:r>
              <a:r>
                <a:rPr sz="3200" b="0" dirty="0">
                  <a:cs typeface="Calibri Light"/>
                </a:rPr>
                <a:t>series </a:t>
              </a:r>
              <a:r>
                <a:rPr sz="3200" b="0" spc="-15" dirty="0">
                  <a:cs typeface="Calibri Light"/>
                </a:rPr>
                <a:t>approximation</a:t>
              </a:r>
              <a:endParaRPr sz="3200" dirty="0">
                <a:cs typeface="Calibri Light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3C942FB-357B-409C-87D4-FA1BC04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480" b="2500"/>
            <a:stretch>
              <a:fillRect/>
            </a:stretch>
          </p:blipFill>
          <p:spPr>
            <a:xfrm>
              <a:off x="360542" y="1017233"/>
              <a:ext cx="8318500" cy="234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59EE-17A8-4520-B2B0-332233245EA2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74</a:t>
            </a:fld>
            <a:endParaRPr lang="zh-CN" altLang="en-US"/>
          </a:p>
        </p:txBody>
      </p:sp>
      <p:sp>
        <p:nvSpPr>
          <p:cNvPr id="5" name="object 3"/>
          <p:cNvSpPr/>
          <p:nvPr/>
        </p:nvSpPr>
        <p:spPr>
          <a:xfrm>
            <a:off x="3506180" y="5182603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3096605" y="4712704"/>
            <a:ext cx="1692275" cy="763905"/>
          </a:xfrm>
          <a:custGeom>
            <a:avLst/>
            <a:gdLst/>
            <a:ahLst/>
            <a:cxnLst/>
            <a:rect l="l" t="t" r="r" b="b"/>
            <a:pathLst>
              <a:path w="1692275" h="763904">
                <a:moveTo>
                  <a:pt x="0" y="8089"/>
                </a:moveTo>
                <a:lnTo>
                  <a:pt x="40422" y="47465"/>
                </a:lnTo>
                <a:lnTo>
                  <a:pt x="90978" y="102734"/>
                </a:lnTo>
                <a:lnTo>
                  <a:pt x="119610" y="135238"/>
                </a:lnTo>
                <a:lnTo>
                  <a:pt x="150239" y="170404"/>
                </a:lnTo>
                <a:lnTo>
                  <a:pt x="182686" y="207797"/>
                </a:lnTo>
                <a:lnTo>
                  <a:pt x="216773" y="246980"/>
                </a:lnTo>
                <a:lnTo>
                  <a:pt x="252321" y="287515"/>
                </a:lnTo>
                <a:lnTo>
                  <a:pt x="289151" y="328968"/>
                </a:lnTo>
                <a:lnTo>
                  <a:pt x="327084" y="370900"/>
                </a:lnTo>
                <a:lnTo>
                  <a:pt x="365942" y="412874"/>
                </a:lnTo>
                <a:lnTo>
                  <a:pt x="405545" y="454455"/>
                </a:lnTo>
                <a:lnTo>
                  <a:pt x="445715" y="495206"/>
                </a:lnTo>
                <a:lnTo>
                  <a:pt x="486273" y="534689"/>
                </a:lnTo>
                <a:lnTo>
                  <a:pt x="527041" y="572469"/>
                </a:lnTo>
                <a:lnTo>
                  <a:pt x="567839" y="608107"/>
                </a:lnTo>
                <a:lnTo>
                  <a:pt x="608488" y="641169"/>
                </a:lnTo>
                <a:lnTo>
                  <a:pt x="648811" y="671216"/>
                </a:lnTo>
                <a:lnTo>
                  <a:pt x="688627" y="697812"/>
                </a:lnTo>
                <a:lnTo>
                  <a:pt x="727759" y="720521"/>
                </a:lnTo>
                <a:lnTo>
                  <a:pt x="766028" y="738906"/>
                </a:lnTo>
                <a:lnTo>
                  <a:pt x="803254" y="752530"/>
                </a:lnTo>
                <a:lnTo>
                  <a:pt x="873864" y="763747"/>
                </a:lnTo>
                <a:lnTo>
                  <a:pt x="909537" y="760509"/>
                </a:lnTo>
                <a:lnTo>
                  <a:pt x="983028" y="737039"/>
                </a:lnTo>
                <a:lnTo>
                  <a:pt x="1020601" y="717715"/>
                </a:lnTo>
                <a:lnTo>
                  <a:pt x="1058564" y="693937"/>
                </a:lnTo>
                <a:lnTo>
                  <a:pt x="1096796" y="666159"/>
                </a:lnTo>
                <a:lnTo>
                  <a:pt x="1135175" y="634837"/>
                </a:lnTo>
                <a:lnTo>
                  <a:pt x="1173579" y="600423"/>
                </a:lnTo>
                <a:lnTo>
                  <a:pt x="1211887" y="563372"/>
                </a:lnTo>
                <a:lnTo>
                  <a:pt x="1249977" y="524138"/>
                </a:lnTo>
                <a:lnTo>
                  <a:pt x="1287728" y="483176"/>
                </a:lnTo>
                <a:lnTo>
                  <a:pt x="1325017" y="440939"/>
                </a:lnTo>
                <a:lnTo>
                  <a:pt x="1361724" y="397881"/>
                </a:lnTo>
                <a:lnTo>
                  <a:pt x="1397727" y="354458"/>
                </a:lnTo>
                <a:lnTo>
                  <a:pt x="1432904" y="311122"/>
                </a:lnTo>
                <a:lnTo>
                  <a:pt x="1467133" y="268329"/>
                </a:lnTo>
                <a:lnTo>
                  <a:pt x="1500294" y="226532"/>
                </a:lnTo>
                <a:lnTo>
                  <a:pt x="1532264" y="186185"/>
                </a:lnTo>
                <a:lnTo>
                  <a:pt x="1562922" y="147743"/>
                </a:lnTo>
                <a:lnTo>
                  <a:pt x="1592146" y="111660"/>
                </a:lnTo>
                <a:lnTo>
                  <a:pt x="1619815" y="78390"/>
                </a:lnTo>
                <a:lnTo>
                  <a:pt x="1645807" y="48387"/>
                </a:lnTo>
                <a:lnTo>
                  <a:pt x="1670001" y="22106"/>
                </a:lnTo>
                <a:lnTo>
                  <a:pt x="1692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3550815" y="2026111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3994530" y="1994924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3658580" y="2212517"/>
            <a:ext cx="326302" cy="290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2095500" y="2494085"/>
            <a:ext cx="5181600" cy="3068955"/>
          </a:xfrm>
          <a:custGeom>
            <a:avLst/>
            <a:gdLst/>
            <a:ahLst/>
            <a:cxnLst/>
            <a:rect l="l" t="t" r="r" b="b"/>
            <a:pathLst>
              <a:path w="5181600" h="3068954">
                <a:moveTo>
                  <a:pt x="0" y="0"/>
                </a:moveTo>
                <a:lnTo>
                  <a:pt x="22587" y="53352"/>
                </a:lnTo>
                <a:lnTo>
                  <a:pt x="49584" y="118448"/>
                </a:lnTo>
                <a:lnTo>
                  <a:pt x="64602" y="154977"/>
                </a:lnTo>
                <a:lnTo>
                  <a:pt x="80562" y="193934"/>
                </a:lnTo>
                <a:lnTo>
                  <a:pt x="97410" y="235151"/>
                </a:lnTo>
                <a:lnTo>
                  <a:pt x="115093" y="278457"/>
                </a:lnTo>
                <a:lnTo>
                  <a:pt x="133558" y="323684"/>
                </a:lnTo>
                <a:lnTo>
                  <a:pt x="152750" y="370663"/>
                </a:lnTo>
                <a:lnTo>
                  <a:pt x="172616" y="419224"/>
                </a:lnTo>
                <a:lnTo>
                  <a:pt x="193104" y="469199"/>
                </a:lnTo>
                <a:lnTo>
                  <a:pt x="214159" y="520417"/>
                </a:lnTo>
                <a:lnTo>
                  <a:pt x="235728" y="572711"/>
                </a:lnTo>
                <a:lnTo>
                  <a:pt x="257757" y="625910"/>
                </a:lnTo>
                <a:lnTo>
                  <a:pt x="280193" y="679846"/>
                </a:lnTo>
                <a:lnTo>
                  <a:pt x="302983" y="734350"/>
                </a:lnTo>
                <a:lnTo>
                  <a:pt x="326073" y="789251"/>
                </a:lnTo>
                <a:lnTo>
                  <a:pt x="349409" y="844382"/>
                </a:lnTo>
                <a:lnTo>
                  <a:pt x="372938" y="899573"/>
                </a:lnTo>
                <a:lnTo>
                  <a:pt x="396607" y="954654"/>
                </a:lnTo>
                <a:lnTo>
                  <a:pt x="420361" y="1009457"/>
                </a:lnTo>
                <a:lnTo>
                  <a:pt x="444149" y="1063812"/>
                </a:lnTo>
                <a:lnTo>
                  <a:pt x="467915" y="1117550"/>
                </a:lnTo>
                <a:lnTo>
                  <a:pt x="491607" y="1170502"/>
                </a:lnTo>
                <a:lnTo>
                  <a:pt x="515171" y="1222499"/>
                </a:lnTo>
                <a:lnTo>
                  <a:pt x="538554" y="1273372"/>
                </a:lnTo>
                <a:lnTo>
                  <a:pt x="561702" y="1322951"/>
                </a:lnTo>
                <a:lnTo>
                  <a:pt x="584561" y="1371068"/>
                </a:lnTo>
                <a:lnTo>
                  <a:pt x="607079" y="1417553"/>
                </a:lnTo>
                <a:lnTo>
                  <a:pt x="629201" y="1462236"/>
                </a:lnTo>
                <a:lnTo>
                  <a:pt x="650875" y="1504950"/>
                </a:lnTo>
                <a:lnTo>
                  <a:pt x="676345" y="1554386"/>
                </a:lnTo>
                <a:lnTo>
                  <a:pt x="701955" y="1603875"/>
                </a:lnTo>
                <a:lnTo>
                  <a:pt x="727697" y="1653351"/>
                </a:lnTo>
                <a:lnTo>
                  <a:pt x="753568" y="1702749"/>
                </a:lnTo>
                <a:lnTo>
                  <a:pt x="779560" y="1752003"/>
                </a:lnTo>
                <a:lnTo>
                  <a:pt x="805670" y="1801048"/>
                </a:lnTo>
                <a:lnTo>
                  <a:pt x="831892" y="1849818"/>
                </a:lnTo>
                <a:lnTo>
                  <a:pt x="858220" y="1898249"/>
                </a:lnTo>
                <a:lnTo>
                  <a:pt x="884649" y="1946275"/>
                </a:lnTo>
                <a:lnTo>
                  <a:pt x="911174" y="1993830"/>
                </a:lnTo>
                <a:lnTo>
                  <a:pt x="937789" y="2040850"/>
                </a:lnTo>
                <a:lnTo>
                  <a:pt x="964490" y="2087268"/>
                </a:lnTo>
                <a:lnTo>
                  <a:pt x="991270" y="2133020"/>
                </a:lnTo>
                <a:lnTo>
                  <a:pt x="1018125" y="2178041"/>
                </a:lnTo>
                <a:lnTo>
                  <a:pt x="1045049" y="2222265"/>
                </a:lnTo>
                <a:lnTo>
                  <a:pt x="1072038" y="2265626"/>
                </a:lnTo>
                <a:lnTo>
                  <a:pt x="1099084" y="2308059"/>
                </a:lnTo>
                <a:lnTo>
                  <a:pt x="1126184" y="2349500"/>
                </a:lnTo>
                <a:lnTo>
                  <a:pt x="1153332" y="2389882"/>
                </a:lnTo>
                <a:lnTo>
                  <a:pt x="1180522" y="2429140"/>
                </a:lnTo>
                <a:lnTo>
                  <a:pt x="1207750" y="2467210"/>
                </a:lnTo>
                <a:lnTo>
                  <a:pt x="1235009" y="2504025"/>
                </a:lnTo>
                <a:lnTo>
                  <a:pt x="1262295" y="2539521"/>
                </a:lnTo>
                <a:lnTo>
                  <a:pt x="1289603" y="2573631"/>
                </a:lnTo>
                <a:lnTo>
                  <a:pt x="1316926" y="2606291"/>
                </a:lnTo>
                <a:lnTo>
                  <a:pt x="1344260" y="2637436"/>
                </a:lnTo>
                <a:lnTo>
                  <a:pt x="1371600" y="2667000"/>
                </a:lnTo>
                <a:lnTo>
                  <a:pt x="1415460" y="2711081"/>
                </a:lnTo>
                <a:lnTo>
                  <a:pt x="1460102" y="2752060"/>
                </a:lnTo>
                <a:lnTo>
                  <a:pt x="1505384" y="2790033"/>
                </a:lnTo>
                <a:lnTo>
                  <a:pt x="1551164" y="2825093"/>
                </a:lnTo>
                <a:lnTo>
                  <a:pt x="1597300" y="2857337"/>
                </a:lnTo>
                <a:lnTo>
                  <a:pt x="1643652" y="2886858"/>
                </a:lnTo>
                <a:lnTo>
                  <a:pt x="1690078" y="2913753"/>
                </a:lnTo>
                <a:lnTo>
                  <a:pt x="1736435" y="2938115"/>
                </a:lnTo>
                <a:lnTo>
                  <a:pt x="1782584" y="2960041"/>
                </a:lnTo>
                <a:lnTo>
                  <a:pt x="1828381" y="2979624"/>
                </a:lnTo>
                <a:lnTo>
                  <a:pt x="1873686" y="2996961"/>
                </a:lnTo>
                <a:lnTo>
                  <a:pt x="1918357" y="3012145"/>
                </a:lnTo>
                <a:lnTo>
                  <a:pt x="1962253" y="3025273"/>
                </a:lnTo>
                <a:lnTo>
                  <a:pt x="2005231" y="3036438"/>
                </a:lnTo>
                <a:lnTo>
                  <a:pt x="2047151" y="3045737"/>
                </a:lnTo>
                <a:lnTo>
                  <a:pt x="2087871" y="3053263"/>
                </a:lnTo>
                <a:lnTo>
                  <a:pt x="2127250" y="3059113"/>
                </a:lnTo>
                <a:lnTo>
                  <a:pt x="2176253" y="3064734"/>
                </a:lnTo>
                <a:lnTo>
                  <a:pt x="2222482" y="3068127"/>
                </a:lnTo>
                <a:lnTo>
                  <a:pt x="2266431" y="3068867"/>
                </a:lnTo>
                <a:lnTo>
                  <a:pt x="2308593" y="3066529"/>
                </a:lnTo>
                <a:lnTo>
                  <a:pt x="2349463" y="3060688"/>
                </a:lnTo>
                <a:lnTo>
                  <a:pt x="2389536" y="3050919"/>
                </a:lnTo>
                <a:lnTo>
                  <a:pt x="2429305" y="3036797"/>
                </a:lnTo>
                <a:lnTo>
                  <a:pt x="2469265" y="3017897"/>
                </a:lnTo>
                <a:lnTo>
                  <a:pt x="2509910" y="2993795"/>
                </a:lnTo>
                <a:lnTo>
                  <a:pt x="2551734" y="2964065"/>
                </a:lnTo>
                <a:lnTo>
                  <a:pt x="2595232" y="2928283"/>
                </a:lnTo>
                <a:lnTo>
                  <a:pt x="2640897" y="2886024"/>
                </a:lnTo>
                <a:lnTo>
                  <a:pt x="2689225" y="2836863"/>
                </a:lnTo>
                <a:lnTo>
                  <a:pt x="2738180" y="2779438"/>
                </a:lnTo>
                <a:lnTo>
                  <a:pt x="2763345" y="2746125"/>
                </a:lnTo>
                <a:lnTo>
                  <a:pt x="2788926" y="2710070"/>
                </a:lnTo>
                <a:lnTo>
                  <a:pt x="2814893" y="2671520"/>
                </a:lnTo>
                <a:lnTo>
                  <a:pt x="2841215" y="2630718"/>
                </a:lnTo>
                <a:lnTo>
                  <a:pt x="2867861" y="2587910"/>
                </a:lnTo>
                <a:lnTo>
                  <a:pt x="2894799" y="2543341"/>
                </a:lnTo>
                <a:lnTo>
                  <a:pt x="2921999" y="2497255"/>
                </a:lnTo>
                <a:lnTo>
                  <a:pt x="2949430" y="2449897"/>
                </a:lnTo>
                <a:lnTo>
                  <a:pt x="2977061" y="2401513"/>
                </a:lnTo>
                <a:lnTo>
                  <a:pt x="3004861" y="2352346"/>
                </a:lnTo>
                <a:lnTo>
                  <a:pt x="3032798" y="2302642"/>
                </a:lnTo>
                <a:lnTo>
                  <a:pt x="3060843" y="2252646"/>
                </a:lnTo>
                <a:lnTo>
                  <a:pt x="3088963" y="2202603"/>
                </a:lnTo>
                <a:lnTo>
                  <a:pt x="3117129" y="2152757"/>
                </a:lnTo>
                <a:lnTo>
                  <a:pt x="3145308" y="2103353"/>
                </a:lnTo>
                <a:lnTo>
                  <a:pt x="3173471" y="2054637"/>
                </a:lnTo>
                <a:lnTo>
                  <a:pt x="3201586" y="2006852"/>
                </a:lnTo>
                <a:lnTo>
                  <a:pt x="3229621" y="1960244"/>
                </a:lnTo>
                <a:lnTo>
                  <a:pt x="3257547" y="1915059"/>
                </a:lnTo>
                <a:lnTo>
                  <a:pt x="3285332" y="1871539"/>
                </a:lnTo>
                <a:lnTo>
                  <a:pt x="3312946" y="1829932"/>
                </a:lnTo>
                <a:lnTo>
                  <a:pt x="3340356" y="1790480"/>
                </a:lnTo>
                <a:lnTo>
                  <a:pt x="3367533" y="1753430"/>
                </a:lnTo>
                <a:lnTo>
                  <a:pt x="3394445" y="1719026"/>
                </a:lnTo>
                <a:lnTo>
                  <a:pt x="3421062" y="1687513"/>
                </a:lnTo>
                <a:lnTo>
                  <a:pt x="3460079" y="1645452"/>
                </a:lnTo>
                <a:lnTo>
                  <a:pt x="3497900" y="1608789"/>
                </a:lnTo>
                <a:lnTo>
                  <a:pt x="3534737" y="1576865"/>
                </a:lnTo>
                <a:lnTo>
                  <a:pt x="3570805" y="1549023"/>
                </a:lnTo>
                <a:lnTo>
                  <a:pt x="3606318" y="1524605"/>
                </a:lnTo>
                <a:lnTo>
                  <a:pt x="3641489" y="1502951"/>
                </a:lnTo>
                <a:lnTo>
                  <a:pt x="3676533" y="1483404"/>
                </a:lnTo>
                <a:lnTo>
                  <a:pt x="3711664" y="1465306"/>
                </a:lnTo>
                <a:lnTo>
                  <a:pt x="3747095" y="1447998"/>
                </a:lnTo>
                <a:lnTo>
                  <a:pt x="3783040" y="1430823"/>
                </a:lnTo>
                <a:lnTo>
                  <a:pt x="3819714" y="1413122"/>
                </a:lnTo>
                <a:lnTo>
                  <a:pt x="3857330" y="1394236"/>
                </a:lnTo>
                <a:lnTo>
                  <a:pt x="3896103" y="1373509"/>
                </a:lnTo>
                <a:lnTo>
                  <a:pt x="3936246" y="1350281"/>
                </a:lnTo>
                <a:lnTo>
                  <a:pt x="3977973" y="1323894"/>
                </a:lnTo>
                <a:lnTo>
                  <a:pt x="4021498" y="1293690"/>
                </a:lnTo>
                <a:lnTo>
                  <a:pt x="4067036" y="1259011"/>
                </a:lnTo>
                <a:lnTo>
                  <a:pt x="4114800" y="1219200"/>
                </a:lnTo>
                <a:lnTo>
                  <a:pt x="4144595" y="1193149"/>
                </a:lnTo>
                <a:lnTo>
                  <a:pt x="4175212" y="1166136"/>
                </a:lnTo>
                <a:lnTo>
                  <a:pt x="4206606" y="1138194"/>
                </a:lnTo>
                <a:lnTo>
                  <a:pt x="4238732" y="1109356"/>
                </a:lnTo>
                <a:lnTo>
                  <a:pt x="4271543" y="1079654"/>
                </a:lnTo>
                <a:lnTo>
                  <a:pt x="4304995" y="1049121"/>
                </a:lnTo>
                <a:lnTo>
                  <a:pt x="4339041" y="1017790"/>
                </a:lnTo>
                <a:lnTo>
                  <a:pt x="4373637" y="985695"/>
                </a:lnTo>
                <a:lnTo>
                  <a:pt x="4408736" y="952866"/>
                </a:lnTo>
                <a:lnTo>
                  <a:pt x="4444294" y="919338"/>
                </a:lnTo>
                <a:lnTo>
                  <a:pt x="4480264" y="885144"/>
                </a:lnTo>
                <a:lnTo>
                  <a:pt x="4516602" y="850315"/>
                </a:lnTo>
                <a:lnTo>
                  <a:pt x="4553261" y="814886"/>
                </a:lnTo>
                <a:lnTo>
                  <a:pt x="4590197" y="778888"/>
                </a:lnTo>
                <a:lnTo>
                  <a:pt x="4627363" y="742354"/>
                </a:lnTo>
                <a:lnTo>
                  <a:pt x="4664715" y="705318"/>
                </a:lnTo>
                <a:lnTo>
                  <a:pt x="4702206" y="667812"/>
                </a:lnTo>
                <a:lnTo>
                  <a:pt x="4739792" y="629869"/>
                </a:lnTo>
                <a:lnTo>
                  <a:pt x="4777426" y="591521"/>
                </a:lnTo>
                <a:lnTo>
                  <a:pt x="4815063" y="552802"/>
                </a:lnTo>
                <a:lnTo>
                  <a:pt x="4852658" y="513745"/>
                </a:lnTo>
                <a:lnTo>
                  <a:pt x="4890166" y="474381"/>
                </a:lnTo>
                <a:lnTo>
                  <a:pt x="4927539" y="434745"/>
                </a:lnTo>
                <a:lnTo>
                  <a:pt x="4964734" y="394868"/>
                </a:lnTo>
                <a:lnTo>
                  <a:pt x="5001705" y="354784"/>
                </a:lnTo>
                <a:lnTo>
                  <a:pt x="5038406" y="314525"/>
                </a:lnTo>
                <a:lnTo>
                  <a:pt x="5074791" y="274124"/>
                </a:lnTo>
                <a:lnTo>
                  <a:pt x="5110815" y="233615"/>
                </a:lnTo>
                <a:lnTo>
                  <a:pt x="5146433" y="193029"/>
                </a:lnTo>
                <a:lnTo>
                  <a:pt x="5181600" y="15240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组合 12"/>
          <p:cNvGrpSpPr/>
          <p:nvPr/>
        </p:nvGrpSpPr>
        <p:grpSpPr>
          <a:xfrm>
            <a:off x="360542" y="119879"/>
            <a:ext cx="8318500" cy="1131669"/>
            <a:chOff x="360542" y="119879"/>
            <a:chExt cx="8318500" cy="1131669"/>
          </a:xfrm>
        </p:grpSpPr>
        <p:sp>
          <p:nvSpPr>
            <p:cNvPr id="14" name="object 2"/>
            <p:cNvSpPr txBox="1"/>
            <p:nvPr/>
          </p:nvSpPr>
          <p:spPr>
            <a:xfrm>
              <a:off x="465406" y="119879"/>
              <a:ext cx="7101840" cy="900430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12700" marR="5080">
                <a:lnSpc>
                  <a:spcPts val="3290"/>
                </a:lnSpc>
                <a:spcBef>
                  <a:spcPts val="465"/>
                </a:spcBef>
              </a:pPr>
              <a:r>
                <a:rPr sz="3200" b="0" spc="-30" dirty="0">
                  <a:cs typeface="Calibri Light"/>
                </a:rPr>
                <a:t>Newton’s </a:t>
              </a:r>
              <a:r>
                <a:rPr sz="3200" b="0" spc="-5" dirty="0">
                  <a:cs typeface="Calibri Light"/>
                </a:rPr>
                <a:t>Method </a:t>
              </a:r>
              <a:r>
                <a:rPr sz="3200" b="0" dirty="0">
                  <a:cs typeface="Calibri Light"/>
                </a:rPr>
                <a:t>/ </a:t>
              </a:r>
              <a:r>
                <a:rPr sz="3200" b="0" spc="-10" dirty="0">
                  <a:cs typeface="Calibri Light"/>
                </a:rPr>
                <a:t>second-order </a:t>
              </a:r>
              <a:r>
                <a:rPr sz="3200" b="0" spc="-50" dirty="0">
                  <a:cs typeface="Calibri Light"/>
                </a:rPr>
                <a:t>Taylor </a:t>
              </a:r>
              <a:r>
                <a:rPr sz="3200" b="0" dirty="0">
                  <a:cs typeface="Calibri Light"/>
                </a:rPr>
                <a:t>series </a:t>
              </a:r>
              <a:r>
                <a:rPr sz="3200" b="0" spc="-15" dirty="0">
                  <a:cs typeface="Calibri Light"/>
                </a:rPr>
                <a:t>approximation</a:t>
              </a:r>
              <a:endParaRPr sz="3200" dirty="0">
                <a:cs typeface="Calibri Ligh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3C942FB-357B-409C-87D4-FA1BC04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480" b="2500"/>
            <a:stretch>
              <a:fillRect/>
            </a:stretch>
          </p:blipFill>
          <p:spPr>
            <a:xfrm>
              <a:off x="360542" y="1017233"/>
              <a:ext cx="8318500" cy="234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83A6-6D25-4A28-9077-E098BC781DB8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75</a:t>
            </a:fld>
            <a:endParaRPr lang="zh-CN" altLang="en-US"/>
          </a:p>
        </p:txBody>
      </p:sp>
      <p:sp>
        <p:nvSpPr>
          <p:cNvPr id="6" name="object 4"/>
          <p:cNvSpPr/>
          <p:nvPr/>
        </p:nvSpPr>
        <p:spPr>
          <a:xfrm>
            <a:off x="3672264" y="5353568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3215064" y="5099568"/>
            <a:ext cx="1704975" cy="421640"/>
          </a:xfrm>
          <a:custGeom>
            <a:avLst/>
            <a:gdLst/>
            <a:ahLst/>
            <a:cxnLst/>
            <a:rect l="l" t="t" r="r" b="b"/>
            <a:pathLst>
              <a:path w="1704975" h="421639">
                <a:moveTo>
                  <a:pt x="0" y="4464"/>
                </a:moveTo>
                <a:lnTo>
                  <a:pt x="52558" y="33072"/>
                </a:lnTo>
                <a:lnTo>
                  <a:pt x="120508" y="74633"/>
                </a:lnTo>
                <a:lnTo>
                  <a:pt x="159374" y="99093"/>
                </a:lnTo>
                <a:lnTo>
                  <a:pt x="201033" y="125379"/>
                </a:lnTo>
                <a:lnTo>
                  <a:pt x="245133" y="153021"/>
                </a:lnTo>
                <a:lnTo>
                  <a:pt x="291321" y="181546"/>
                </a:lnTo>
                <a:lnTo>
                  <a:pt x="339246" y="210485"/>
                </a:lnTo>
                <a:lnTo>
                  <a:pt x="388556" y="239367"/>
                </a:lnTo>
                <a:lnTo>
                  <a:pt x="438898" y="267722"/>
                </a:lnTo>
                <a:lnTo>
                  <a:pt x="489923" y="295077"/>
                </a:lnTo>
                <a:lnTo>
                  <a:pt x="541276" y="320964"/>
                </a:lnTo>
                <a:lnTo>
                  <a:pt x="592607" y="344910"/>
                </a:lnTo>
                <a:lnTo>
                  <a:pt x="643564" y="366446"/>
                </a:lnTo>
                <a:lnTo>
                  <a:pt x="693795" y="385100"/>
                </a:lnTo>
                <a:lnTo>
                  <a:pt x="742948" y="400402"/>
                </a:lnTo>
                <a:lnTo>
                  <a:pt x="790672" y="411880"/>
                </a:lnTo>
                <a:lnTo>
                  <a:pt x="836613" y="419066"/>
                </a:lnTo>
                <a:lnTo>
                  <a:pt x="880422" y="421487"/>
                </a:lnTo>
                <a:lnTo>
                  <a:pt x="925953" y="418686"/>
                </a:lnTo>
                <a:lnTo>
                  <a:pt x="972646" y="410869"/>
                </a:lnTo>
                <a:lnTo>
                  <a:pt x="1020254" y="398541"/>
                </a:lnTo>
                <a:lnTo>
                  <a:pt x="1068530" y="382207"/>
                </a:lnTo>
                <a:lnTo>
                  <a:pt x="1117228" y="362372"/>
                </a:lnTo>
                <a:lnTo>
                  <a:pt x="1166100" y="339542"/>
                </a:lnTo>
                <a:lnTo>
                  <a:pt x="1214900" y="314221"/>
                </a:lnTo>
                <a:lnTo>
                  <a:pt x="1263380" y="286915"/>
                </a:lnTo>
                <a:lnTo>
                  <a:pt x="1311294" y="258130"/>
                </a:lnTo>
                <a:lnTo>
                  <a:pt x="1358395" y="228369"/>
                </a:lnTo>
                <a:lnTo>
                  <a:pt x="1404435" y="198138"/>
                </a:lnTo>
                <a:lnTo>
                  <a:pt x="1449169" y="167943"/>
                </a:lnTo>
                <a:lnTo>
                  <a:pt x="1492349" y="138288"/>
                </a:lnTo>
                <a:lnTo>
                  <a:pt x="1533729" y="109679"/>
                </a:lnTo>
                <a:lnTo>
                  <a:pt x="1573061" y="82621"/>
                </a:lnTo>
                <a:lnTo>
                  <a:pt x="1610098" y="57619"/>
                </a:lnTo>
                <a:lnTo>
                  <a:pt x="1644594" y="35178"/>
                </a:lnTo>
                <a:lnTo>
                  <a:pt x="1676302" y="15803"/>
                </a:lnTo>
                <a:lnTo>
                  <a:pt x="17049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3731123" y="1955775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4098334" y="1924588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3772031" y="1955775"/>
            <a:ext cx="326303" cy="290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1902069" y="2450123"/>
            <a:ext cx="5181600" cy="3068955"/>
          </a:xfrm>
          <a:custGeom>
            <a:avLst/>
            <a:gdLst/>
            <a:ahLst/>
            <a:cxnLst/>
            <a:rect l="l" t="t" r="r" b="b"/>
            <a:pathLst>
              <a:path w="5181600" h="3068954">
                <a:moveTo>
                  <a:pt x="0" y="0"/>
                </a:moveTo>
                <a:lnTo>
                  <a:pt x="22587" y="53352"/>
                </a:lnTo>
                <a:lnTo>
                  <a:pt x="49584" y="118448"/>
                </a:lnTo>
                <a:lnTo>
                  <a:pt x="64602" y="154977"/>
                </a:lnTo>
                <a:lnTo>
                  <a:pt x="80562" y="193934"/>
                </a:lnTo>
                <a:lnTo>
                  <a:pt x="97410" y="235151"/>
                </a:lnTo>
                <a:lnTo>
                  <a:pt x="115093" y="278457"/>
                </a:lnTo>
                <a:lnTo>
                  <a:pt x="133558" y="323684"/>
                </a:lnTo>
                <a:lnTo>
                  <a:pt x="152750" y="370663"/>
                </a:lnTo>
                <a:lnTo>
                  <a:pt x="172616" y="419224"/>
                </a:lnTo>
                <a:lnTo>
                  <a:pt x="193104" y="469199"/>
                </a:lnTo>
                <a:lnTo>
                  <a:pt x="214159" y="520417"/>
                </a:lnTo>
                <a:lnTo>
                  <a:pt x="235728" y="572711"/>
                </a:lnTo>
                <a:lnTo>
                  <a:pt x="257757" y="625910"/>
                </a:lnTo>
                <a:lnTo>
                  <a:pt x="280193" y="679846"/>
                </a:lnTo>
                <a:lnTo>
                  <a:pt x="302983" y="734350"/>
                </a:lnTo>
                <a:lnTo>
                  <a:pt x="326073" y="789251"/>
                </a:lnTo>
                <a:lnTo>
                  <a:pt x="349409" y="844382"/>
                </a:lnTo>
                <a:lnTo>
                  <a:pt x="372938" y="899573"/>
                </a:lnTo>
                <a:lnTo>
                  <a:pt x="396607" y="954654"/>
                </a:lnTo>
                <a:lnTo>
                  <a:pt x="420361" y="1009457"/>
                </a:lnTo>
                <a:lnTo>
                  <a:pt x="444149" y="1063812"/>
                </a:lnTo>
                <a:lnTo>
                  <a:pt x="467915" y="1117550"/>
                </a:lnTo>
                <a:lnTo>
                  <a:pt x="491607" y="1170502"/>
                </a:lnTo>
                <a:lnTo>
                  <a:pt x="515171" y="1222499"/>
                </a:lnTo>
                <a:lnTo>
                  <a:pt x="538554" y="1273372"/>
                </a:lnTo>
                <a:lnTo>
                  <a:pt x="561702" y="1322951"/>
                </a:lnTo>
                <a:lnTo>
                  <a:pt x="584561" y="1371068"/>
                </a:lnTo>
                <a:lnTo>
                  <a:pt x="607079" y="1417553"/>
                </a:lnTo>
                <a:lnTo>
                  <a:pt x="629201" y="1462236"/>
                </a:lnTo>
                <a:lnTo>
                  <a:pt x="650875" y="1504950"/>
                </a:lnTo>
                <a:lnTo>
                  <a:pt x="676345" y="1554386"/>
                </a:lnTo>
                <a:lnTo>
                  <a:pt x="701955" y="1603875"/>
                </a:lnTo>
                <a:lnTo>
                  <a:pt x="727697" y="1653351"/>
                </a:lnTo>
                <a:lnTo>
                  <a:pt x="753568" y="1702749"/>
                </a:lnTo>
                <a:lnTo>
                  <a:pt x="779560" y="1752003"/>
                </a:lnTo>
                <a:lnTo>
                  <a:pt x="805670" y="1801048"/>
                </a:lnTo>
                <a:lnTo>
                  <a:pt x="831892" y="1849818"/>
                </a:lnTo>
                <a:lnTo>
                  <a:pt x="858220" y="1898249"/>
                </a:lnTo>
                <a:lnTo>
                  <a:pt x="884649" y="1946275"/>
                </a:lnTo>
                <a:lnTo>
                  <a:pt x="911174" y="1993830"/>
                </a:lnTo>
                <a:lnTo>
                  <a:pt x="937789" y="2040850"/>
                </a:lnTo>
                <a:lnTo>
                  <a:pt x="964490" y="2087268"/>
                </a:lnTo>
                <a:lnTo>
                  <a:pt x="991270" y="2133020"/>
                </a:lnTo>
                <a:lnTo>
                  <a:pt x="1018125" y="2178041"/>
                </a:lnTo>
                <a:lnTo>
                  <a:pt x="1045049" y="2222265"/>
                </a:lnTo>
                <a:lnTo>
                  <a:pt x="1072038" y="2265626"/>
                </a:lnTo>
                <a:lnTo>
                  <a:pt x="1099084" y="2308059"/>
                </a:lnTo>
                <a:lnTo>
                  <a:pt x="1126184" y="2349500"/>
                </a:lnTo>
                <a:lnTo>
                  <a:pt x="1153332" y="2389882"/>
                </a:lnTo>
                <a:lnTo>
                  <a:pt x="1180522" y="2429140"/>
                </a:lnTo>
                <a:lnTo>
                  <a:pt x="1207750" y="2467210"/>
                </a:lnTo>
                <a:lnTo>
                  <a:pt x="1235009" y="2504025"/>
                </a:lnTo>
                <a:lnTo>
                  <a:pt x="1262295" y="2539521"/>
                </a:lnTo>
                <a:lnTo>
                  <a:pt x="1289603" y="2573631"/>
                </a:lnTo>
                <a:lnTo>
                  <a:pt x="1316926" y="2606291"/>
                </a:lnTo>
                <a:lnTo>
                  <a:pt x="1344260" y="2637436"/>
                </a:lnTo>
                <a:lnTo>
                  <a:pt x="1371600" y="2667000"/>
                </a:lnTo>
                <a:lnTo>
                  <a:pt x="1415460" y="2711081"/>
                </a:lnTo>
                <a:lnTo>
                  <a:pt x="1460102" y="2752060"/>
                </a:lnTo>
                <a:lnTo>
                  <a:pt x="1505384" y="2790033"/>
                </a:lnTo>
                <a:lnTo>
                  <a:pt x="1551164" y="2825093"/>
                </a:lnTo>
                <a:lnTo>
                  <a:pt x="1597300" y="2857337"/>
                </a:lnTo>
                <a:lnTo>
                  <a:pt x="1643652" y="2886858"/>
                </a:lnTo>
                <a:lnTo>
                  <a:pt x="1690078" y="2913753"/>
                </a:lnTo>
                <a:lnTo>
                  <a:pt x="1736435" y="2938115"/>
                </a:lnTo>
                <a:lnTo>
                  <a:pt x="1782584" y="2960041"/>
                </a:lnTo>
                <a:lnTo>
                  <a:pt x="1828381" y="2979624"/>
                </a:lnTo>
                <a:lnTo>
                  <a:pt x="1873686" y="2996961"/>
                </a:lnTo>
                <a:lnTo>
                  <a:pt x="1918357" y="3012145"/>
                </a:lnTo>
                <a:lnTo>
                  <a:pt x="1962253" y="3025273"/>
                </a:lnTo>
                <a:lnTo>
                  <a:pt x="2005231" y="3036438"/>
                </a:lnTo>
                <a:lnTo>
                  <a:pt x="2047151" y="3045737"/>
                </a:lnTo>
                <a:lnTo>
                  <a:pt x="2087871" y="3053263"/>
                </a:lnTo>
                <a:lnTo>
                  <a:pt x="2127250" y="3059113"/>
                </a:lnTo>
                <a:lnTo>
                  <a:pt x="2176253" y="3064734"/>
                </a:lnTo>
                <a:lnTo>
                  <a:pt x="2222482" y="3068127"/>
                </a:lnTo>
                <a:lnTo>
                  <a:pt x="2266431" y="3068867"/>
                </a:lnTo>
                <a:lnTo>
                  <a:pt x="2308593" y="3066529"/>
                </a:lnTo>
                <a:lnTo>
                  <a:pt x="2349463" y="3060688"/>
                </a:lnTo>
                <a:lnTo>
                  <a:pt x="2389536" y="3050919"/>
                </a:lnTo>
                <a:lnTo>
                  <a:pt x="2429305" y="3036797"/>
                </a:lnTo>
                <a:lnTo>
                  <a:pt x="2469265" y="3017897"/>
                </a:lnTo>
                <a:lnTo>
                  <a:pt x="2509910" y="2993795"/>
                </a:lnTo>
                <a:lnTo>
                  <a:pt x="2551734" y="2964065"/>
                </a:lnTo>
                <a:lnTo>
                  <a:pt x="2595232" y="2928283"/>
                </a:lnTo>
                <a:lnTo>
                  <a:pt x="2640897" y="2886024"/>
                </a:lnTo>
                <a:lnTo>
                  <a:pt x="2689225" y="2836863"/>
                </a:lnTo>
                <a:lnTo>
                  <a:pt x="2738180" y="2779438"/>
                </a:lnTo>
                <a:lnTo>
                  <a:pt x="2763345" y="2746125"/>
                </a:lnTo>
                <a:lnTo>
                  <a:pt x="2788926" y="2710070"/>
                </a:lnTo>
                <a:lnTo>
                  <a:pt x="2814893" y="2671520"/>
                </a:lnTo>
                <a:lnTo>
                  <a:pt x="2841215" y="2630718"/>
                </a:lnTo>
                <a:lnTo>
                  <a:pt x="2867861" y="2587910"/>
                </a:lnTo>
                <a:lnTo>
                  <a:pt x="2894799" y="2543341"/>
                </a:lnTo>
                <a:lnTo>
                  <a:pt x="2921999" y="2497255"/>
                </a:lnTo>
                <a:lnTo>
                  <a:pt x="2949430" y="2449897"/>
                </a:lnTo>
                <a:lnTo>
                  <a:pt x="2977061" y="2401513"/>
                </a:lnTo>
                <a:lnTo>
                  <a:pt x="3004861" y="2352346"/>
                </a:lnTo>
                <a:lnTo>
                  <a:pt x="3032798" y="2302642"/>
                </a:lnTo>
                <a:lnTo>
                  <a:pt x="3060843" y="2252646"/>
                </a:lnTo>
                <a:lnTo>
                  <a:pt x="3088963" y="2202603"/>
                </a:lnTo>
                <a:lnTo>
                  <a:pt x="3117129" y="2152757"/>
                </a:lnTo>
                <a:lnTo>
                  <a:pt x="3145308" y="2103353"/>
                </a:lnTo>
                <a:lnTo>
                  <a:pt x="3173471" y="2054637"/>
                </a:lnTo>
                <a:lnTo>
                  <a:pt x="3201586" y="2006852"/>
                </a:lnTo>
                <a:lnTo>
                  <a:pt x="3229621" y="1960244"/>
                </a:lnTo>
                <a:lnTo>
                  <a:pt x="3257547" y="1915059"/>
                </a:lnTo>
                <a:lnTo>
                  <a:pt x="3285332" y="1871539"/>
                </a:lnTo>
                <a:lnTo>
                  <a:pt x="3312946" y="1829932"/>
                </a:lnTo>
                <a:lnTo>
                  <a:pt x="3340356" y="1790480"/>
                </a:lnTo>
                <a:lnTo>
                  <a:pt x="3367533" y="1753430"/>
                </a:lnTo>
                <a:lnTo>
                  <a:pt x="3394445" y="1719026"/>
                </a:lnTo>
                <a:lnTo>
                  <a:pt x="3421062" y="1687513"/>
                </a:lnTo>
                <a:lnTo>
                  <a:pt x="3460079" y="1645452"/>
                </a:lnTo>
                <a:lnTo>
                  <a:pt x="3497900" y="1608789"/>
                </a:lnTo>
                <a:lnTo>
                  <a:pt x="3534737" y="1576865"/>
                </a:lnTo>
                <a:lnTo>
                  <a:pt x="3570805" y="1549023"/>
                </a:lnTo>
                <a:lnTo>
                  <a:pt x="3606318" y="1524605"/>
                </a:lnTo>
                <a:lnTo>
                  <a:pt x="3641489" y="1502951"/>
                </a:lnTo>
                <a:lnTo>
                  <a:pt x="3676533" y="1483404"/>
                </a:lnTo>
                <a:lnTo>
                  <a:pt x="3711664" y="1465306"/>
                </a:lnTo>
                <a:lnTo>
                  <a:pt x="3747095" y="1447998"/>
                </a:lnTo>
                <a:lnTo>
                  <a:pt x="3783040" y="1430823"/>
                </a:lnTo>
                <a:lnTo>
                  <a:pt x="3819714" y="1413122"/>
                </a:lnTo>
                <a:lnTo>
                  <a:pt x="3857330" y="1394236"/>
                </a:lnTo>
                <a:lnTo>
                  <a:pt x="3896103" y="1373509"/>
                </a:lnTo>
                <a:lnTo>
                  <a:pt x="3936246" y="1350281"/>
                </a:lnTo>
                <a:lnTo>
                  <a:pt x="3977973" y="1323894"/>
                </a:lnTo>
                <a:lnTo>
                  <a:pt x="4021498" y="1293690"/>
                </a:lnTo>
                <a:lnTo>
                  <a:pt x="4067036" y="1259011"/>
                </a:lnTo>
                <a:lnTo>
                  <a:pt x="4114800" y="1219200"/>
                </a:lnTo>
                <a:lnTo>
                  <a:pt x="4144595" y="1193149"/>
                </a:lnTo>
                <a:lnTo>
                  <a:pt x="4175212" y="1166136"/>
                </a:lnTo>
                <a:lnTo>
                  <a:pt x="4206606" y="1138194"/>
                </a:lnTo>
                <a:lnTo>
                  <a:pt x="4238732" y="1109356"/>
                </a:lnTo>
                <a:lnTo>
                  <a:pt x="4271543" y="1079654"/>
                </a:lnTo>
                <a:lnTo>
                  <a:pt x="4304995" y="1049121"/>
                </a:lnTo>
                <a:lnTo>
                  <a:pt x="4339041" y="1017790"/>
                </a:lnTo>
                <a:lnTo>
                  <a:pt x="4373637" y="985695"/>
                </a:lnTo>
                <a:lnTo>
                  <a:pt x="4408736" y="952866"/>
                </a:lnTo>
                <a:lnTo>
                  <a:pt x="4444294" y="919338"/>
                </a:lnTo>
                <a:lnTo>
                  <a:pt x="4480264" y="885144"/>
                </a:lnTo>
                <a:lnTo>
                  <a:pt x="4516602" y="850315"/>
                </a:lnTo>
                <a:lnTo>
                  <a:pt x="4553261" y="814886"/>
                </a:lnTo>
                <a:lnTo>
                  <a:pt x="4590197" y="778888"/>
                </a:lnTo>
                <a:lnTo>
                  <a:pt x="4627363" y="742354"/>
                </a:lnTo>
                <a:lnTo>
                  <a:pt x="4664715" y="705318"/>
                </a:lnTo>
                <a:lnTo>
                  <a:pt x="4702206" y="667812"/>
                </a:lnTo>
                <a:lnTo>
                  <a:pt x="4739792" y="629869"/>
                </a:lnTo>
                <a:lnTo>
                  <a:pt x="4777426" y="591521"/>
                </a:lnTo>
                <a:lnTo>
                  <a:pt x="4815063" y="552802"/>
                </a:lnTo>
                <a:lnTo>
                  <a:pt x="4852658" y="513745"/>
                </a:lnTo>
                <a:lnTo>
                  <a:pt x="4890166" y="474381"/>
                </a:lnTo>
                <a:lnTo>
                  <a:pt x="4927539" y="434745"/>
                </a:lnTo>
                <a:lnTo>
                  <a:pt x="4964734" y="394868"/>
                </a:lnTo>
                <a:lnTo>
                  <a:pt x="5001705" y="354784"/>
                </a:lnTo>
                <a:lnTo>
                  <a:pt x="5038406" y="314525"/>
                </a:lnTo>
                <a:lnTo>
                  <a:pt x="5074791" y="274124"/>
                </a:lnTo>
                <a:lnTo>
                  <a:pt x="5110815" y="233615"/>
                </a:lnTo>
                <a:lnTo>
                  <a:pt x="5146433" y="193029"/>
                </a:lnTo>
                <a:lnTo>
                  <a:pt x="5181600" y="15240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组合 11"/>
          <p:cNvGrpSpPr/>
          <p:nvPr/>
        </p:nvGrpSpPr>
        <p:grpSpPr>
          <a:xfrm>
            <a:off x="360542" y="119879"/>
            <a:ext cx="8318500" cy="1131669"/>
            <a:chOff x="360542" y="119879"/>
            <a:chExt cx="8318500" cy="1131669"/>
          </a:xfrm>
        </p:grpSpPr>
        <p:sp>
          <p:nvSpPr>
            <p:cNvPr id="13" name="object 2"/>
            <p:cNvSpPr txBox="1"/>
            <p:nvPr/>
          </p:nvSpPr>
          <p:spPr>
            <a:xfrm>
              <a:off x="465406" y="119879"/>
              <a:ext cx="7101840" cy="900430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12700" marR="5080">
                <a:lnSpc>
                  <a:spcPts val="3290"/>
                </a:lnSpc>
                <a:spcBef>
                  <a:spcPts val="465"/>
                </a:spcBef>
              </a:pPr>
              <a:r>
                <a:rPr sz="3200" b="0" spc="-30" dirty="0">
                  <a:cs typeface="Calibri Light"/>
                </a:rPr>
                <a:t>Newton’s </a:t>
              </a:r>
              <a:r>
                <a:rPr sz="3200" b="0" spc="-5" dirty="0">
                  <a:cs typeface="Calibri Light"/>
                </a:rPr>
                <a:t>Method </a:t>
              </a:r>
              <a:r>
                <a:rPr sz="3200" b="0" dirty="0">
                  <a:cs typeface="Calibri Light"/>
                </a:rPr>
                <a:t>/ </a:t>
              </a:r>
              <a:r>
                <a:rPr sz="3200" b="0" spc="-10" dirty="0">
                  <a:cs typeface="Calibri Light"/>
                </a:rPr>
                <a:t>second-order </a:t>
              </a:r>
              <a:r>
                <a:rPr sz="3200" b="0" spc="-50" dirty="0">
                  <a:cs typeface="Calibri Light"/>
                </a:rPr>
                <a:t>Taylor </a:t>
              </a:r>
              <a:r>
                <a:rPr sz="3200" b="0" dirty="0">
                  <a:cs typeface="Calibri Light"/>
                </a:rPr>
                <a:t>series </a:t>
              </a:r>
              <a:r>
                <a:rPr sz="3200" b="0" spc="-15" dirty="0">
                  <a:cs typeface="Calibri Light"/>
                </a:rPr>
                <a:t>approximation</a:t>
              </a:r>
              <a:endParaRPr sz="3200" dirty="0">
                <a:cs typeface="Calibri Light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3C942FB-357B-409C-87D4-FA1BC04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480" b="2500"/>
            <a:stretch>
              <a:fillRect/>
            </a:stretch>
          </p:blipFill>
          <p:spPr>
            <a:xfrm>
              <a:off x="360542" y="1017233"/>
              <a:ext cx="8318500" cy="234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0D0D-27BC-4CEF-B8E8-1BC1ABB277DC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76</a:t>
            </a:fld>
            <a:endParaRPr lang="zh-CN" altLang="en-US"/>
          </a:p>
        </p:txBody>
      </p:sp>
      <p:sp>
        <p:nvSpPr>
          <p:cNvPr id="6" name="object 3"/>
          <p:cNvSpPr/>
          <p:nvPr/>
        </p:nvSpPr>
        <p:spPr>
          <a:xfrm>
            <a:off x="2086712" y="2538072"/>
            <a:ext cx="5181600" cy="3068955"/>
          </a:xfrm>
          <a:custGeom>
            <a:avLst/>
            <a:gdLst/>
            <a:ahLst/>
            <a:cxnLst/>
            <a:rect l="l" t="t" r="r" b="b"/>
            <a:pathLst>
              <a:path w="5181600" h="3068954">
                <a:moveTo>
                  <a:pt x="0" y="0"/>
                </a:moveTo>
                <a:lnTo>
                  <a:pt x="22587" y="53352"/>
                </a:lnTo>
                <a:lnTo>
                  <a:pt x="49584" y="118448"/>
                </a:lnTo>
                <a:lnTo>
                  <a:pt x="64602" y="154977"/>
                </a:lnTo>
                <a:lnTo>
                  <a:pt x="80562" y="193934"/>
                </a:lnTo>
                <a:lnTo>
                  <a:pt x="97410" y="235151"/>
                </a:lnTo>
                <a:lnTo>
                  <a:pt x="115093" y="278457"/>
                </a:lnTo>
                <a:lnTo>
                  <a:pt x="133558" y="323684"/>
                </a:lnTo>
                <a:lnTo>
                  <a:pt x="152750" y="370663"/>
                </a:lnTo>
                <a:lnTo>
                  <a:pt x="172616" y="419224"/>
                </a:lnTo>
                <a:lnTo>
                  <a:pt x="193104" y="469199"/>
                </a:lnTo>
                <a:lnTo>
                  <a:pt x="214159" y="520417"/>
                </a:lnTo>
                <a:lnTo>
                  <a:pt x="235728" y="572711"/>
                </a:lnTo>
                <a:lnTo>
                  <a:pt x="257757" y="625910"/>
                </a:lnTo>
                <a:lnTo>
                  <a:pt x="280193" y="679846"/>
                </a:lnTo>
                <a:lnTo>
                  <a:pt x="302983" y="734350"/>
                </a:lnTo>
                <a:lnTo>
                  <a:pt x="326073" y="789251"/>
                </a:lnTo>
                <a:lnTo>
                  <a:pt x="349409" y="844382"/>
                </a:lnTo>
                <a:lnTo>
                  <a:pt x="372938" y="899573"/>
                </a:lnTo>
                <a:lnTo>
                  <a:pt x="396607" y="954654"/>
                </a:lnTo>
                <a:lnTo>
                  <a:pt x="420361" y="1009457"/>
                </a:lnTo>
                <a:lnTo>
                  <a:pt x="444149" y="1063812"/>
                </a:lnTo>
                <a:lnTo>
                  <a:pt x="467915" y="1117550"/>
                </a:lnTo>
                <a:lnTo>
                  <a:pt x="491607" y="1170502"/>
                </a:lnTo>
                <a:lnTo>
                  <a:pt x="515171" y="1222499"/>
                </a:lnTo>
                <a:lnTo>
                  <a:pt x="538554" y="1273372"/>
                </a:lnTo>
                <a:lnTo>
                  <a:pt x="561702" y="1322951"/>
                </a:lnTo>
                <a:lnTo>
                  <a:pt x="584561" y="1371068"/>
                </a:lnTo>
                <a:lnTo>
                  <a:pt x="607079" y="1417553"/>
                </a:lnTo>
                <a:lnTo>
                  <a:pt x="629201" y="1462236"/>
                </a:lnTo>
                <a:lnTo>
                  <a:pt x="650875" y="1504950"/>
                </a:lnTo>
                <a:lnTo>
                  <a:pt x="676345" y="1554386"/>
                </a:lnTo>
                <a:lnTo>
                  <a:pt x="701955" y="1603875"/>
                </a:lnTo>
                <a:lnTo>
                  <a:pt x="727697" y="1653351"/>
                </a:lnTo>
                <a:lnTo>
                  <a:pt x="753568" y="1702749"/>
                </a:lnTo>
                <a:lnTo>
                  <a:pt x="779560" y="1752003"/>
                </a:lnTo>
                <a:lnTo>
                  <a:pt x="805670" y="1801048"/>
                </a:lnTo>
                <a:lnTo>
                  <a:pt x="831892" y="1849818"/>
                </a:lnTo>
                <a:lnTo>
                  <a:pt x="858220" y="1898249"/>
                </a:lnTo>
                <a:lnTo>
                  <a:pt x="884649" y="1946275"/>
                </a:lnTo>
                <a:lnTo>
                  <a:pt x="911174" y="1993830"/>
                </a:lnTo>
                <a:lnTo>
                  <a:pt x="937789" y="2040850"/>
                </a:lnTo>
                <a:lnTo>
                  <a:pt x="964490" y="2087268"/>
                </a:lnTo>
                <a:lnTo>
                  <a:pt x="991270" y="2133020"/>
                </a:lnTo>
                <a:lnTo>
                  <a:pt x="1018125" y="2178041"/>
                </a:lnTo>
                <a:lnTo>
                  <a:pt x="1045049" y="2222265"/>
                </a:lnTo>
                <a:lnTo>
                  <a:pt x="1072038" y="2265626"/>
                </a:lnTo>
                <a:lnTo>
                  <a:pt x="1099084" y="2308059"/>
                </a:lnTo>
                <a:lnTo>
                  <a:pt x="1126184" y="2349500"/>
                </a:lnTo>
                <a:lnTo>
                  <a:pt x="1153332" y="2389882"/>
                </a:lnTo>
                <a:lnTo>
                  <a:pt x="1180522" y="2429140"/>
                </a:lnTo>
                <a:lnTo>
                  <a:pt x="1207750" y="2467210"/>
                </a:lnTo>
                <a:lnTo>
                  <a:pt x="1235009" y="2504025"/>
                </a:lnTo>
                <a:lnTo>
                  <a:pt x="1262295" y="2539521"/>
                </a:lnTo>
                <a:lnTo>
                  <a:pt x="1289603" y="2573631"/>
                </a:lnTo>
                <a:lnTo>
                  <a:pt x="1316926" y="2606291"/>
                </a:lnTo>
                <a:lnTo>
                  <a:pt x="1344260" y="2637436"/>
                </a:lnTo>
                <a:lnTo>
                  <a:pt x="1371600" y="2667000"/>
                </a:lnTo>
                <a:lnTo>
                  <a:pt x="1415460" y="2711081"/>
                </a:lnTo>
                <a:lnTo>
                  <a:pt x="1460102" y="2752060"/>
                </a:lnTo>
                <a:lnTo>
                  <a:pt x="1505384" y="2790033"/>
                </a:lnTo>
                <a:lnTo>
                  <a:pt x="1551164" y="2825093"/>
                </a:lnTo>
                <a:lnTo>
                  <a:pt x="1597300" y="2857337"/>
                </a:lnTo>
                <a:lnTo>
                  <a:pt x="1643652" y="2886858"/>
                </a:lnTo>
                <a:lnTo>
                  <a:pt x="1690078" y="2913753"/>
                </a:lnTo>
                <a:lnTo>
                  <a:pt x="1736435" y="2938115"/>
                </a:lnTo>
                <a:lnTo>
                  <a:pt x="1782584" y="2960041"/>
                </a:lnTo>
                <a:lnTo>
                  <a:pt x="1828381" y="2979624"/>
                </a:lnTo>
                <a:lnTo>
                  <a:pt x="1873686" y="2996961"/>
                </a:lnTo>
                <a:lnTo>
                  <a:pt x="1918357" y="3012145"/>
                </a:lnTo>
                <a:lnTo>
                  <a:pt x="1962253" y="3025273"/>
                </a:lnTo>
                <a:lnTo>
                  <a:pt x="2005231" y="3036438"/>
                </a:lnTo>
                <a:lnTo>
                  <a:pt x="2047151" y="3045737"/>
                </a:lnTo>
                <a:lnTo>
                  <a:pt x="2087871" y="3053263"/>
                </a:lnTo>
                <a:lnTo>
                  <a:pt x="2127250" y="3059113"/>
                </a:lnTo>
                <a:lnTo>
                  <a:pt x="2176253" y="3064734"/>
                </a:lnTo>
                <a:lnTo>
                  <a:pt x="2222482" y="3068127"/>
                </a:lnTo>
                <a:lnTo>
                  <a:pt x="2266431" y="3068867"/>
                </a:lnTo>
                <a:lnTo>
                  <a:pt x="2308593" y="3066529"/>
                </a:lnTo>
                <a:lnTo>
                  <a:pt x="2349463" y="3060688"/>
                </a:lnTo>
                <a:lnTo>
                  <a:pt x="2389536" y="3050919"/>
                </a:lnTo>
                <a:lnTo>
                  <a:pt x="2429305" y="3036797"/>
                </a:lnTo>
                <a:lnTo>
                  <a:pt x="2469265" y="3017897"/>
                </a:lnTo>
                <a:lnTo>
                  <a:pt x="2509910" y="2993795"/>
                </a:lnTo>
                <a:lnTo>
                  <a:pt x="2551734" y="2964065"/>
                </a:lnTo>
                <a:lnTo>
                  <a:pt x="2595232" y="2928283"/>
                </a:lnTo>
                <a:lnTo>
                  <a:pt x="2640897" y="2886024"/>
                </a:lnTo>
                <a:lnTo>
                  <a:pt x="2689225" y="2836863"/>
                </a:lnTo>
                <a:lnTo>
                  <a:pt x="2738180" y="2779438"/>
                </a:lnTo>
                <a:lnTo>
                  <a:pt x="2763345" y="2746125"/>
                </a:lnTo>
                <a:lnTo>
                  <a:pt x="2788926" y="2710070"/>
                </a:lnTo>
                <a:lnTo>
                  <a:pt x="2814893" y="2671520"/>
                </a:lnTo>
                <a:lnTo>
                  <a:pt x="2841215" y="2630718"/>
                </a:lnTo>
                <a:lnTo>
                  <a:pt x="2867861" y="2587910"/>
                </a:lnTo>
                <a:lnTo>
                  <a:pt x="2894799" y="2543341"/>
                </a:lnTo>
                <a:lnTo>
                  <a:pt x="2921999" y="2497255"/>
                </a:lnTo>
                <a:lnTo>
                  <a:pt x="2949430" y="2449897"/>
                </a:lnTo>
                <a:lnTo>
                  <a:pt x="2977061" y="2401513"/>
                </a:lnTo>
                <a:lnTo>
                  <a:pt x="3004861" y="2352346"/>
                </a:lnTo>
                <a:lnTo>
                  <a:pt x="3032798" y="2302642"/>
                </a:lnTo>
                <a:lnTo>
                  <a:pt x="3060843" y="2252646"/>
                </a:lnTo>
                <a:lnTo>
                  <a:pt x="3088963" y="2202603"/>
                </a:lnTo>
                <a:lnTo>
                  <a:pt x="3117129" y="2152757"/>
                </a:lnTo>
                <a:lnTo>
                  <a:pt x="3145308" y="2103353"/>
                </a:lnTo>
                <a:lnTo>
                  <a:pt x="3173471" y="2054637"/>
                </a:lnTo>
                <a:lnTo>
                  <a:pt x="3201586" y="2006852"/>
                </a:lnTo>
                <a:lnTo>
                  <a:pt x="3229621" y="1960244"/>
                </a:lnTo>
                <a:lnTo>
                  <a:pt x="3257547" y="1915059"/>
                </a:lnTo>
                <a:lnTo>
                  <a:pt x="3285332" y="1871539"/>
                </a:lnTo>
                <a:lnTo>
                  <a:pt x="3312946" y="1829932"/>
                </a:lnTo>
                <a:lnTo>
                  <a:pt x="3340356" y="1790480"/>
                </a:lnTo>
                <a:lnTo>
                  <a:pt x="3367533" y="1753430"/>
                </a:lnTo>
                <a:lnTo>
                  <a:pt x="3394445" y="1719026"/>
                </a:lnTo>
                <a:lnTo>
                  <a:pt x="3421062" y="1687513"/>
                </a:lnTo>
                <a:lnTo>
                  <a:pt x="3460079" y="1645452"/>
                </a:lnTo>
                <a:lnTo>
                  <a:pt x="3497900" y="1608789"/>
                </a:lnTo>
                <a:lnTo>
                  <a:pt x="3534737" y="1576865"/>
                </a:lnTo>
                <a:lnTo>
                  <a:pt x="3570805" y="1549023"/>
                </a:lnTo>
                <a:lnTo>
                  <a:pt x="3606318" y="1524605"/>
                </a:lnTo>
                <a:lnTo>
                  <a:pt x="3641489" y="1502951"/>
                </a:lnTo>
                <a:lnTo>
                  <a:pt x="3676533" y="1483404"/>
                </a:lnTo>
                <a:lnTo>
                  <a:pt x="3711664" y="1465306"/>
                </a:lnTo>
                <a:lnTo>
                  <a:pt x="3747095" y="1447998"/>
                </a:lnTo>
                <a:lnTo>
                  <a:pt x="3783040" y="1430823"/>
                </a:lnTo>
                <a:lnTo>
                  <a:pt x="3819714" y="1413122"/>
                </a:lnTo>
                <a:lnTo>
                  <a:pt x="3857330" y="1394236"/>
                </a:lnTo>
                <a:lnTo>
                  <a:pt x="3896103" y="1373509"/>
                </a:lnTo>
                <a:lnTo>
                  <a:pt x="3936246" y="1350281"/>
                </a:lnTo>
                <a:lnTo>
                  <a:pt x="3977973" y="1323894"/>
                </a:lnTo>
                <a:lnTo>
                  <a:pt x="4021498" y="1293690"/>
                </a:lnTo>
                <a:lnTo>
                  <a:pt x="4067036" y="1259011"/>
                </a:lnTo>
                <a:lnTo>
                  <a:pt x="4114800" y="1219200"/>
                </a:lnTo>
                <a:lnTo>
                  <a:pt x="4144595" y="1193149"/>
                </a:lnTo>
                <a:lnTo>
                  <a:pt x="4175212" y="1166136"/>
                </a:lnTo>
                <a:lnTo>
                  <a:pt x="4206606" y="1138194"/>
                </a:lnTo>
                <a:lnTo>
                  <a:pt x="4238732" y="1109356"/>
                </a:lnTo>
                <a:lnTo>
                  <a:pt x="4271543" y="1079654"/>
                </a:lnTo>
                <a:lnTo>
                  <a:pt x="4304995" y="1049121"/>
                </a:lnTo>
                <a:lnTo>
                  <a:pt x="4339041" y="1017790"/>
                </a:lnTo>
                <a:lnTo>
                  <a:pt x="4373637" y="985695"/>
                </a:lnTo>
                <a:lnTo>
                  <a:pt x="4408736" y="952866"/>
                </a:lnTo>
                <a:lnTo>
                  <a:pt x="4444294" y="919338"/>
                </a:lnTo>
                <a:lnTo>
                  <a:pt x="4480264" y="885144"/>
                </a:lnTo>
                <a:lnTo>
                  <a:pt x="4516602" y="850315"/>
                </a:lnTo>
                <a:lnTo>
                  <a:pt x="4553261" y="814886"/>
                </a:lnTo>
                <a:lnTo>
                  <a:pt x="4590197" y="778888"/>
                </a:lnTo>
                <a:lnTo>
                  <a:pt x="4627363" y="742354"/>
                </a:lnTo>
                <a:lnTo>
                  <a:pt x="4664715" y="705318"/>
                </a:lnTo>
                <a:lnTo>
                  <a:pt x="4702206" y="667812"/>
                </a:lnTo>
                <a:lnTo>
                  <a:pt x="4739792" y="629869"/>
                </a:lnTo>
                <a:lnTo>
                  <a:pt x="4777426" y="591521"/>
                </a:lnTo>
                <a:lnTo>
                  <a:pt x="4815063" y="552802"/>
                </a:lnTo>
                <a:lnTo>
                  <a:pt x="4852658" y="513745"/>
                </a:lnTo>
                <a:lnTo>
                  <a:pt x="4890166" y="474381"/>
                </a:lnTo>
                <a:lnTo>
                  <a:pt x="4927539" y="434745"/>
                </a:lnTo>
                <a:lnTo>
                  <a:pt x="4964734" y="394868"/>
                </a:lnTo>
                <a:lnTo>
                  <a:pt x="5001705" y="354784"/>
                </a:lnTo>
                <a:lnTo>
                  <a:pt x="5038406" y="314525"/>
                </a:lnTo>
                <a:lnTo>
                  <a:pt x="5074791" y="274124"/>
                </a:lnTo>
                <a:lnTo>
                  <a:pt x="5110815" y="233615"/>
                </a:lnTo>
                <a:lnTo>
                  <a:pt x="5146433" y="193029"/>
                </a:lnTo>
                <a:lnTo>
                  <a:pt x="5181600" y="15240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4245712" y="553527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4311285" y="2030092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组合 8"/>
          <p:cNvGrpSpPr/>
          <p:nvPr/>
        </p:nvGrpSpPr>
        <p:grpSpPr>
          <a:xfrm>
            <a:off x="360542" y="119879"/>
            <a:ext cx="8318500" cy="1131669"/>
            <a:chOff x="360542" y="119879"/>
            <a:chExt cx="8318500" cy="1131669"/>
          </a:xfrm>
        </p:grpSpPr>
        <p:sp>
          <p:nvSpPr>
            <p:cNvPr id="10" name="object 2"/>
            <p:cNvSpPr txBox="1"/>
            <p:nvPr/>
          </p:nvSpPr>
          <p:spPr>
            <a:xfrm>
              <a:off x="465406" y="119879"/>
              <a:ext cx="7101840" cy="900430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12700" marR="5080">
                <a:lnSpc>
                  <a:spcPts val="3290"/>
                </a:lnSpc>
                <a:spcBef>
                  <a:spcPts val="465"/>
                </a:spcBef>
              </a:pPr>
              <a:r>
                <a:rPr sz="3200" b="0" spc="-30" dirty="0">
                  <a:cs typeface="Calibri Light"/>
                </a:rPr>
                <a:t>Newton’s </a:t>
              </a:r>
              <a:r>
                <a:rPr sz="3200" b="0" spc="-5" dirty="0">
                  <a:cs typeface="Calibri Light"/>
                </a:rPr>
                <a:t>Method </a:t>
              </a:r>
              <a:r>
                <a:rPr sz="3200" b="0" dirty="0">
                  <a:cs typeface="Calibri Light"/>
                </a:rPr>
                <a:t>/ </a:t>
              </a:r>
              <a:r>
                <a:rPr sz="3200" b="0" spc="-10" dirty="0">
                  <a:cs typeface="Calibri Light"/>
                </a:rPr>
                <a:t>second-order </a:t>
              </a:r>
              <a:r>
                <a:rPr sz="3200" b="0" spc="-50" dirty="0">
                  <a:cs typeface="Calibri Light"/>
                </a:rPr>
                <a:t>Taylor </a:t>
              </a:r>
              <a:r>
                <a:rPr sz="3200" b="0" dirty="0">
                  <a:cs typeface="Calibri Light"/>
                </a:rPr>
                <a:t>series </a:t>
              </a:r>
              <a:r>
                <a:rPr sz="3200" b="0" spc="-15" dirty="0">
                  <a:cs typeface="Calibri Light"/>
                </a:rPr>
                <a:t>approximation</a:t>
              </a:r>
              <a:endParaRPr sz="3200" dirty="0">
                <a:cs typeface="Calibri Light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3C942FB-357B-409C-87D4-FA1BC04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480" b="2500"/>
            <a:stretch>
              <a:fillRect/>
            </a:stretch>
          </p:blipFill>
          <p:spPr>
            <a:xfrm>
              <a:off x="360542" y="1017233"/>
              <a:ext cx="8318500" cy="234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22C8D-1977-4445-B4F2-11098FF1791E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77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67822" y="244811"/>
            <a:ext cx="5647228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kumimoji="0" lang="en-US" sz="4000" b="0" i="0" u="none" strike="noStrike" kern="120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Newton’s </a:t>
            </a:r>
            <a:r>
              <a:rPr lang="en-US" altLang="zh-CN" sz="4000" spc="-10" dirty="0">
                <a:ea typeface="宋体" panose="02010600030101010101" pitchFamily="2" charset="-122"/>
              </a:rPr>
              <a:t>Method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cs typeface="+mj-cs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707389" y="1808479"/>
            <a:ext cx="24084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30" dirty="0">
                <a:latin typeface="Calibri"/>
                <a:cs typeface="Calibri"/>
              </a:rPr>
              <a:t>At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step: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707389" y="5149100"/>
            <a:ext cx="6856095" cy="64684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84150" marR="5080" indent="-171450">
              <a:lnSpc>
                <a:spcPts val="2180"/>
              </a:lnSpc>
              <a:spcBef>
                <a:spcPts val="455"/>
              </a:spcBef>
              <a:buFont typeface="Arial"/>
              <a:buChar char="•"/>
              <a:tabLst>
                <a:tab pos="184150" algn="l"/>
              </a:tabLst>
            </a:pPr>
            <a:r>
              <a:rPr sz="28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However,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finding the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inverse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Hessian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matrix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often  expensive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3191255" y="1716023"/>
            <a:ext cx="2727960" cy="1185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/>
          <p:nvPr/>
        </p:nvSpPr>
        <p:spPr>
          <a:xfrm>
            <a:off x="3464528" y="2223086"/>
            <a:ext cx="3403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70" dirty="0">
                <a:latin typeface="Times New Roman"/>
                <a:cs typeface="Times New Roman"/>
              </a:rPr>
              <a:t>k</a:t>
            </a:r>
            <a:r>
              <a:rPr sz="1700" spc="-145" dirty="0">
                <a:latin typeface="Symbol"/>
                <a:cs typeface="Symbol"/>
              </a:rPr>
              <a:t></a:t>
            </a:r>
            <a:r>
              <a:rPr sz="1700" spc="5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3251298" y="1960640"/>
            <a:ext cx="108966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31190" algn="l"/>
              </a:tabLst>
            </a:pPr>
            <a:r>
              <a:rPr sz="3000" i="1" spc="-25" dirty="0">
                <a:latin typeface="Symbol"/>
                <a:cs typeface="Symbol"/>
              </a:rPr>
              <a:t></a:t>
            </a:r>
            <a:r>
              <a:rPr sz="3000" spc="-25" dirty="0">
                <a:latin typeface="Times New Roman"/>
                <a:cs typeface="Times New Roman"/>
              </a:rPr>
              <a:t>	</a:t>
            </a:r>
            <a:r>
              <a:rPr sz="2900" spc="30" dirty="0">
                <a:latin typeface="Symbol"/>
                <a:cs typeface="Symbol"/>
              </a:rPr>
              <a:t></a:t>
            </a:r>
            <a:r>
              <a:rPr sz="2900" spc="-459" dirty="0">
                <a:latin typeface="Times New Roman"/>
                <a:cs typeface="Times New Roman"/>
              </a:rPr>
              <a:t> </a:t>
            </a:r>
            <a:r>
              <a:rPr sz="3000" i="1" spc="-25" dirty="0">
                <a:latin typeface="Symbol"/>
                <a:cs typeface="Symbol"/>
              </a:rPr>
              <a:t></a:t>
            </a:r>
            <a:endParaRPr sz="3000" dirty="0">
              <a:latin typeface="Symbol"/>
              <a:cs typeface="Symbol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4333099" y="2223086"/>
            <a:ext cx="1219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4502344" y="1736071"/>
            <a:ext cx="128143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13384" algn="l"/>
              </a:tabLst>
            </a:pPr>
            <a:r>
              <a:rPr sz="4350" spc="44" baseline="-33524" dirty="0">
                <a:latin typeface="Symbol"/>
                <a:cs typeface="Symbol"/>
              </a:rPr>
              <a:t></a:t>
            </a:r>
            <a:r>
              <a:rPr sz="4350" spc="44" baseline="-33524" dirty="0">
                <a:latin typeface="Times New Roman"/>
                <a:cs typeface="Times New Roman"/>
              </a:rPr>
              <a:t>	</a:t>
            </a:r>
            <a:r>
              <a:rPr sz="2900" i="1" spc="15" dirty="0">
                <a:latin typeface="Times New Roman"/>
                <a:cs typeface="Times New Roman"/>
              </a:rPr>
              <a:t>f</a:t>
            </a:r>
            <a:r>
              <a:rPr sz="2900" i="1" spc="-455" dirty="0">
                <a:latin typeface="Times New Roman"/>
                <a:cs typeface="Times New Roman"/>
              </a:rPr>
              <a:t> </a:t>
            </a:r>
            <a:r>
              <a:rPr sz="2900" spc="-160" dirty="0">
                <a:latin typeface="Symbol"/>
                <a:cs typeface="Symbol"/>
              </a:rPr>
              <a:t></a:t>
            </a:r>
            <a:r>
              <a:rPr sz="2900" spc="-160" dirty="0">
                <a:latin typeface="Times New Roman"/>
                <a:cs typeface="Times New Roman"/>
              </a:rPr>
              <a:t>(</a:t>
            </a:r>
            <a:r>
              <a:rPr sz="3000" i="1" spc="-160" dirty="0">
                <a:latin typeface="Symbol"/>
                <a:cs typeface="Symbol"/>
              </a:rPr>
              <a:t></a:t>
            </a:r>
            <a:r>
              <a:rPr sz="2550" i="1" spc="-240" baseline="-24509" dirty="0">
                <a:latin typeface="Times New Roman"/>
                <a:cs typeface="Times New Roman"/>
              </a:rPr>
              <a:t>k </a:t>
            </a:r>
            <a:r>
              <a:rPr sz="2900" spc="15" dirty="0">
                <a:latin typeface="Times New Roman"/>
                <a:cs typeface="Times New Roman"/>
              </a:rPr>
              <a:t>)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5481411" y="2520567"/>
            <a:ext cx="1219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4880846" y="2258122"/>
            <a:ext cx="89916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60730" algn="l"/>
              </a:tabLst>
            </a:pPr>
            <a:r>
              <a:rPr sz="2900" i="1" spc="15" dirty="0">
                <a:latin typeface="Times New Roman"/>
                <a:cs typeface="Times New Roman"/>
              </a:rPr>
              <a:t>f</a:t>
            </a:r>
            <a:r>
              <a:rPr sz="2900" i="1" spc="-254" dirty="0">
                <a:latin typeface="Times New Roman"/>
                <a:cs typeface="Times New Roman"/>
              </a:rPr>
              <a:t> </a:t>
            </a:r>
            <a:r>
              <a:rPr sz="2900" b="1" spc="-465" dirty="0">
                <a:latin typeface="Symbol"/>
                <a:cs typeface="Symbol"/>
              </a:rPr>
              <a:t></a:t>
            </a:r>
            <a:r>
              <a:rPr sz="2900" spc="-470" dirty="0">
                <a:latin typeface="Times New Roman"/>
                <a:cs typeface="Times New Roman"/>
              </a:rPr>
              <a:t> </a:t>
            </a:r>
            <a:r>
              <a:rPr sz="2900" spc="-200" dirty="0">
                <a:latin typeface="Times New Roman"/>
                <a:cs typeface="Times New Roman"/>
              </a:rPr>
              <a:t>(</a:t>
            </a:r>
            <a:r>
              <a:rPr sz="3000" i="1" spc="-25" dirty="0">
                <a:latin typeface="Symbol"/>
                <a:cs typeface="Symbol"/>
              </a:rPr>
              <a:t>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2900" spc="15" dirty="0">
                <a:latin typeface="Times New Roman"/>
                <a:cs typeface="Times New Roman"/>
              </a:rPr>
              <a:t>)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4812362" y="2278075"/>
            <a:ext cx="962660" cy="0"/>
          </a:xfrm>
          <a:custGeom>
            <a:avLst/>
            <a:gdLst/>
            <a:ahLst/>
            <a:cxnLst/>
            <a:rect l="l" t="t" r="r" b="b"/>
            <a:pathLst>
              <a:path w="962660">
                <a:moveTo>
                  <a:pt x="0" y="0"/>
                </a:moveTo>
                <a:lnTo>
                  <a:pt x="962469" y="0"/>
                </a:lnTo>
              </a:path>
            </a:pathLst>
          </a:custGeom>
          <a:ln w="184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 txBox="1"/>
          <p:nvPr/>
        </p:nvSpPr>
        <p:spPr>
          <a:xfrm>
            <a:off x="681990" y="3121265"/>
            <a:ext cx="5672628" cy="19800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88260">
              <a:lnSpc>
                <a:spcPct val="100000"/>
              </a:lnSpc>
              <a:spcBef>
                <a:spcPts val="120"/>
              </a:spcBef>
            </a:pPr>
            <a:r>
              <a:rPr sz="6000" i="1" spc="-22" baseline="13888" dirty="0">
                <a:latin typeface="Symbol"/>
                <a:cs typeface="Symbol"/>
              </a:rPr>
              <a:t></a:t>
            </a:r>
            <a:r>
              <a:rPr sz="2000" i="1" spc="-15" dirty="0">
                <a:latin typeface="Times New Roman"/>
                <a:cs typeface="Times New Roman"/>
              </a:rPr>
              <a:t>k</a:t>
            </a:r>
            <a:r>
              <a:rPr sz="2000" spc="-15" dirty="0">
                <a:latin typeface="Symbol"/>
                <a:cs typeface="Symbol"/>
              </a:rPr>
              <a:t></a:t>
            </a:r>
            <a:r>
              <a:rPr sz="2000" spc="-15" dirty="0">
                <a:latin typeface="Times New Roman"/>
                <a:cs typeface="Times New Roman"/>
              </a:rPr>
              <a:t>1 </a:t>
            </a:r>
            <a:r>
              <a:rPr sz="5400" spc="-52" baseline="14245" dirty="0">
                <a:latin typeface="Symbol"/>
                <a:cs typeface="Symbol"/>
              </a:rPr>
              <a:t></a:t>
            </a:r>
            <a:r>
              <a:rPr sz="5400" spc="-1155" baseline="14245" dirty="0">
                <a:latin typeface="Times New Roman"/>
                <a:cs typeface="Times New Roman"/>
              </a:rPr>
              <a:t> </a:t>
            </a:r>
            <a:r>
              <a:rPr sz="6000" i="1" spc="52" baseline="13888" dirty="0">
                <a:latin typeface="Symbol"/>
                <a:cs typeface="Symbol"/>
              </a:rPr>
              <a:t></a:t>
            </a:r>
            <a:r>
              <a:rPr sz="2000" i="1" spc="35" dirty="0">
                <a:latin typeface="Times New Roman"/>
                <a:cs typeface="Times New Roman"/>
              </a:rPr>
              <a:t>k</a:t>
            </a:r>
            <a:endParaRPr sz="2000" dirty="0">
              <a:latin typeface="Times New Roman"/>
              <a:cs typeface="Times New Roman"/>
            </a:endParaRPr>
          </a:p>
          <a:p>
            <a:pPr marL="209550" indent="-171450">
              <a:lnSpc>
                <a:spcPct val="100000"/>
              </a:lnSpc>
              <a:spcBef>
                <a:spcPts val="3225"/>
              </a:spcBef>
              <a:buFont typeface="Arial"/>
              <a:buChar char="•"/>
              <a:tabLst>
                <a:tab pos="209550" algn="l"/>
              </a:tabLst>
            </a:pPr>
            <a:r>
              <a:rPr sz="2800" spc="-10" dirty="0">
                <a:latin typeface="Calibri"/>
                <a:cs typeface="Calibri"/>
              </a:rPr>
              <a:t>Requires 1</a:t>
            </a:r>
            <a:r>
              <a:rPr sz="2800" spc="-15" baseline="23809" dirty="0">
                <a:latin typeface="Calibri"/>
                <a:cs typeface="Calibri"/>
              </a:rPr>
              <a:t>st </a:t>
            </a:r>
            <a:r>
              <a:rPr sz="2800" spc="-5" dirty="0">
                <a:latin typeface="Calibri"/>
                <a:cs typeface="Calibri"/>
              </a:rPr>
              <a:t>and 2</a:t>
            </a:r>
            <a:r>
              <a:rPr sz="2800" spc="-7" baseline="23809" dirty="0">
                <a:latin typeface="Calibri"/>
                <a:cs typeface="Calibri"/>
              </a:rPr>
              <a:t>nd</a:t>
            </a:r>
            <a:r>
              <a:rPr sz="2800" spc="22" baseline="23809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derivatives</a:t>
            </a:r>
            <a:endParaRPr sz="2800" dirty="0">
              <a:latin typeface="Calibri"/>
              <a:cs typeface="Calibri"/>
            </a:endParaRPr>
          </a:p>
          <a:p>
            <a:pPr marL="209550" indent="-1714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09550" algn="l"/>
              </a:tabLst>
            </a:pPr>
            <a:r>
              <a:rPr sz="2800" spc="-10" dirty="0">
                <a:latin typeface="Calibri"/>
                <a:cs typeface="Calibri"/>
              </a:rPr>
              <a:t>Quadratic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convergence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4735793" y="3167503"/>
            <a:ext cx="3255523" cy="72652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3765"/>
              </a:lnSpc>
              <a:spcBef>
                <a:spcPts val="120"/>
              </a:spcBef>
              <a:tabLst>
                <a:tab pos="1724660" algn="l"/>
                <a:tab pos="3091180" algn="l"/>
              </a:tabLst>
            </a:pPr>
            <a:r>
              <a:rPr sz="3900" spc="-35" dirty="0">
                <a:latin typeface="Symbol"/>
                <a:cs typeface="Symbol"/>
              </a:rPr>
              <a:t></a:t>
            </a:r>
            <a:r>
              <a:rPr sz="3900" spc="-285" dirty="0">
                <a:latin typeface="Times New Roman"/>
                <a:cs typeface="Times New Roman"/>
              </a:rPr>
              <a:t> </a:t>
            </a:r>
            <a:r>
              <a:rPr sz="3900" i="1" spc="-45" dirty="0">
                <a:latin typeface="Times New Roman"/>
                <a:cs typeface="Times New Roman"/>
              </a:rPr>
              <a:t>H</a:t>
            </a:r>
            <a:r>
              <a:rPr sz="3900" i="1" spc="-475" dirty="0">
                <a:latin typeface="Times New Roman"/>
                <a:cs typeface="Times New Roman"/>
              </a:rPr>
              <a:t> </a:t>
            </a:r>
            <a:r>
              <a:rPr sz="3375" spc="-89" baseline="43209" dirty="0">
                <a:latin typeface="Symbol"/>
                <a:cs typeface="Symbol"/>
              </a:rPr>
              <a:t></a:t>
            </a:r>
            <a:r>
              <a:rPr sz="3375" spc="-89" baseline="43209" dirty="0">
                <a:latin typeface="Times New Roman"/>
                <a:cs typeface="Times New Roman"/>
              </a:rPr>
              <a:t>1</a:t>
            </a:r>
            <a:r>
              <a:rPr sz="3900" spc="-60" dirty="0">
                <a:latin typeface="Times New Roman"/>
                <a:cs typeface="Times New Roman"/>
              </a:rPr>
              <a:t>(</a:t>
            </a:r>
            <a:r>
              <a:rPr sz="4000" i="1" spc="-60" dirty="0">
                <a:latin typeface="Symbol"/>
                <a:cs typeface="Symbol"/>
              </a:rPr>
              <a:t></a:t>
            </a:r>
            <a:r>
              <a:rPr sz="4000" spc="-60" dirty="0">
                <a:latin typeface="Times New Roman"/>
                <a:cs typeface="Times New Roman"/>
              </a:rPr>
              <a:t>	</a:t>
            </a:r>
            <a:r>
              <a:rPr sz="3900" spc="70" dirty="0">
                <a:latin typeface="Times New Roman"/>
                <a:cs typeface="Times New Roman"/>
              </a:rPr>
              <a:t>)</a:t>
            </a:r>
            <a:r>
              <a:rPr sz="3900" spc="70" dirty="0">
                <a:latin typeface="Symbol"/>
                <a:cs typeface="Symbol"/>
              </a:rPr>
              <a:t></a:t>
            </a:r>
            <a:r>
              <a:rPr sz="3900" i="1" spc="70" dirty="0">
                <a:latin typeface="Times New Roman"/>
                <a:cs typeface="Times New Roman"/>
              </a:rPr>
              <a:t>f</a:t>
            </a:r>
            <a:r>
              <a:rPr sz="3900" i="1" spc="-280" dirty="0">
                <a:latin typeface="Times New Roman"/>
                <a:cs typeface="Times New Roman"/>
              </a:rPr>
              <a:t> </a:t>
            </a:r>
            <a:r>
              <a:rPr sz="3900" spc="-195" dirty="0">
                <a:latin typeface="Times New Roman"/>
                <a:cs typeface="Times New Roman"/>
              </a:rPr>
              <a:t>(</a:t>
            </a:r>
            <a:r>
              <a:rPr sz="4000" i="1" spc="-195" dirty="0">
                <a:latin typeface="Symbol"/>
                <a:cs typeface="Symbol"/>
              </a:rPr>
              <a:t></a:t>
            </a:r>
            <a:r>
              <a:rPr sz="4000" spc="-195" dirty="0">
                <a:latin typeface="Times New Roman"/>
                <a:cs typeface="Times New Roman"/>
              </a:rPr>
              <a:t>	</a:t>
            </a:r>
            <a:r>
              <a:rPr sz="3900" spc="-20" dirty="0">
                <a:latin typeface="Times New Roman"/>
                <a:cs typeface="Times New Roman"/>
              </a:rPr>
              <a:t>)</a:t>
            </a:r>
            <a:endParaRPr sz="3900" dirty="0">
              <a:latin typeface="Times New Roman"/>
              <a:cs typeface="Times New Roman"/>
            </a:endParaRPr>
          </a:p>
          <a:p>
            <a:pPr marL="1532890">
              <a:lnSpc>
                <a:spcPts val="1664"/>
              </a:lnSpc>
              <a:tabLst>
                <a:tab pos="2899410" algn="l"/>
              </a:tabLst>
            </a:pPr>
            <a:r>
              <a:rPr sz="2250" i="1" spc="-15" dirty="0">
                <a:latin typeface="Times New Roman"/>
                <a:cs typeface="Times New Roman"/>
              </a:rPr>
              <a:t>k	k</a:t>
            </a:r>
            <a:endParaRPr sz="2250" dirty="0">
              <a:latin typeface="Times New Roman"/>
              <a:cs typeface="Times New Roman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14C5-E7F9-4638-966D-BC2C52F6178B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78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28650" y="189053"/>
            <a:ext cx="33962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5" dirty="0">
                <a:ea typeface="+mj-ea"/>
                <a:cs typeface="Calibri Light"/>
              </a:rPr>
              <a:t>Comparison</a:t>
            </a:r>
            <a:endParaRPr lang="en-US" sz="3300" spc="-5" dirty="0">
              <a:ea typeface="+mj-ea"/>
              <a:cs typeface="Calibri Light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707390" y="1570245"/>
            <a:ext cx="619217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25" dirty="0">
                <a:latin typeface="Calibri"/>
                <a:cs typeface="Calibri"/>
              </a:rPr>
              <a:t>Newton’s </a:t>
            </a:r>
            <a:r>
              <a:rPr sz="2800" spc="-5" dirty="0">
                <a:latin typeface="Calibri"/>
                <a:cs typeface="Calibri"/>
              </a:rPr>
              <a:t>method vs. </a:t>
            </a:r>
            <a:r>
              <a:rPr sz="2800" spc="-10" dirty="0">
                <a:latin typeface="Calibri"/>
                <a:cs typeface="Calibri"/>
              </a:rPr>
              <a:t>Gradient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descent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400050" y="2327669"/>
            <a:ext cx="4572000" cy="341693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1440" marR="90170">
              <a:lnSpc>
                <a:spcPct val="100800"/>
              </a:lnSpc>
              <a:spcBef>
                <a:spcPts val="135"/>
              </a:spcBef>
              <a:tabLst>
                <a:tab pos="224599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comparison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	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5" dirty="0">
                <a:latin typeface="Calibri"/>
                <a:cs typeface="Calibri"/>
              </a:rPr>
              <a:t>descent  (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green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Newton's </a:t>
            </a:r>
            <a:r>
              <a:rPr sz="2400" spc="-5" dirty="0">
                <a:latin typeface="Calibri"/>
                <a:cs typeface="Calibri"/>
              </a:rPr>
              <a:t>method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400" spc="-10" dirty="0">
                <a:latin typeface="Calibri"/>
                <a:cs typeface="Calibri"/>
              </a:rPr>
              <a:t>) 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minimizing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function (with  small </a:t>
            </a:r>
            <a:r>
              <a:rPr sz="2400" spc="-15" dirty="0">
                <a:latin typeface="Calibri"/>
                <a:cs typeface="Calibri"/>
              </a:rPr>
              <a:t>step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sizes).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 dirty="0">
              <a:latin typeface="Calibri"/>
              <a:cs typeface="Calibri"/>
            </a:endParaRPr>
          </a:p>
          <a:p>
            <a:pPr marL="91440" marR="388620">
              <a:lnSpc>
                <a:spcPct val="100800"/>
              </a:lnSpc>
              <a:tabLst>
                <a:tab pos="900430" algn="l"/>
              </a:tabLst>
            </a:pPr>
            <a:r>
              <a:rPr sz="2400" spc="-25" dirty="0">
                <a:latin typeface="Calibri"/>
                <a:cs typeface="Calibri"/>
              </a:rPr>
              <a:t>Newton’s </a:t>
            </a:r>
            <a:r>
              <a:rPr sz="2400" spc="-5" dirty="0">
                <a:latin typeface="Calibri"/>
                <a:cs typeface="Calibri"/>
              </a:rPr>
              <a:t>method uses </a:t>
            </a:r>
            <a:r>
              <a:rPr sz="2400" spc="-10" dirty="0">
                <a:latin typeface="Calibri"/>
                <a:cs typeface="Calibri"/>
              </a:rPr>
              <a:t>curvature  </a:t>
            </a:r>
            <a:r>
              <a:rPr sz="2400" spc="-15" dirty="0">
                <a:latin typeface="Calibri"/>
                <a:cs typeface="Calibri"/>
              </a:rPr>
              <a:t>information to get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more </a:t>
            </a:r>
            <a:r>
              <a:rPr sz="2400" spc="-10" dirty="0">
                <a:latin typeface="Calibri"/>
                <a:cs typeface="Calibri"/>
              </a:rPr>
              <a:t>direct  </a:t>
            </a:r>
            <a:r>
              <a:rPr sz="2400" spc="-15" dirty="0">
                <a:latin typeface="Calibri"/>
                <a:cs typeface="Calibri"/>
              </a:rPr>
              <a:t>route	</a:t>
            </a:r>
            <a:r>
              <a:rPr sz="2400" dirty="0">
                <a:latin typeface="Calibri"/>
                <a:cs typeface="Calibri"/>
              </a:rPr>
              <a:t>…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204441" y="2327669"/>
            <a:ext cx="3815735" cy="3225799"/>
            <a:chOff x="5328266" y="2667000"/>
            <a:chExt cx="3815735" cy="3225799"/>
          </a:xfrm>
        </p:grpSpPr>
        <p:sp>
          <p:nvSpPr>
            <p:cNvPr id="7" name="object 4"/>
            <p:cNvSpPr/>
            <p:nvPr/>
          </p:nvSpPr>
          <p:spPr>
            <a:xfrm>
              <a:off x="5328266" y="2667000"/>
              <a:ext cx="2826489" cy="3225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6899564" y="3888509"/>
              <a:ext cx="1524000" cy="554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8423565" y="3574472"/>
              <a:ext cx="720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</a:rPr>
                <a:t>GD</a:t>
              </a:r>
              <a:endPara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4D66-1E14-40B4-918A-2F43FC47EC84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47559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/>
              <a:pPr/>
              <a:t>79</a:t>
            </a:fld>
            <a:endParaRPr lang="zh-CN" altLang="en-US"/>
          </a:p>
        </p:txBody>
      </p:sp>
      <p:sp>
        <p:nvSpPr>
          <p:cNvPr id="5" name="object 102"/>
          <p:cNvSpPr/>
          <p:nvPr/>
        </p:nvSpPr>
        <p:spPr>
          <a:xfrm>
            <a:off x="5268572" y="5795856"/>
            <a:ext cx="3876040" cy="1053465"/>
          </a:xfrm>
          <a:custGeom>
            <a:avLst/>
            <a:gdLst/>
            <a:ahLst/>
            <a:cxnLst/>
            <a:rect l="l" t="t" r="r" b="b"/>
            <a:pathLst>
              <a:path w="3876040" h="1053465">
                <a:moveTo>
                  <a:pt x="0" y="0"/>
                </a:moveTo>
                <a:lnTo>
                  <a:pt x="3875427" y="0"/>
                </a:lnTo>
                <a:lnTo>
                  <a:pt x="3875427" y="1053351"/>
                </a:lnTo>
                <a:lnTo>
                  <a:pt x="0" y="1053351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3"/>
          <p:cNvSpPr/>
          <p:nvPr/>
        </p:nvSpPr>
        <p:spPr>
          <a:xfrm>
            <a:off x="5268572" y="5795856"/>
            <a:ext cx="3876040" cy="0"/>
          </a:xfrm>
          <a:custGeom>
            <a:avLst/>
            <a:gdLst/>
            <a:ahLst/>
            <a:cxnLst/>
            <a:rect l="l" t="t" r="r" b="b"/>
            <a:pathLst>
              <a:path w="3876040">
                <a:moveTo>
                  <a:pt x="0" y="0"/>
                </a:moveTo>
                <a:lnTo>
                  <a:pt x="38754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5"/>
          <p:cNvSpPr txBox="1"/>
          <p:nvPr/>
        </p:nvSpPr>
        <p:spPr>
          <a:xfrm>
            <a:off x="5484212" y="5713319"/>
            <a:ext cx="3546475" cy="9245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marR="5080" indent="213360">
              <a:lnSpc>
                <a:spcPct val="78800"/>
              </a:lnSpc>
              <a:spcBef>
                <a:spcPts val="940"/>
              </a:spcBef>
            </a:pPr>
            <a:r>
              <a:rPr sz="3300" b="0" spc="-40" dirty="0">
                <a:latin typeface="Calibri Light"/>
                <a:cs typeface="Calibri Light"/>
              </a:rPr>
              <a:t>Newton’s </a:t>
            </a:r>
            <a:r>
              <a:rPr sz="3300" b="0" spc="-5" dirty="0">
                <a:latin typeface="Calibri Light"/>
                <a:cs typeface="Calibri Light"/>
              </a:rPr>
              <a:t>method  </a:t>
            </a:r>
            <a:r>
              <a:rPr sz="3300" b="0" spc="-25" dirty="0">
                <a:latin typeface="Calibri Light"/>
                <a:cs typeface="Calibri Light"/>
              </a:rPr>
              <a:t>for </a:t>
            </a:r>
            <a:r>
              <a:rPr sz="3300" b="0" spc="-5" dirty="0">
                <a:latin typeface="Calibri Light"/>
                <a:cs typeface="Calibri Light"/>
              </a:rPr>
              <a:t>Linear</a:t>
            </a:r>
            <a:r>
              <a:rPr sz="3300" b="0" spc="-25" dirty="0">
                <a:latin typeface="Calibri Light"/>
                <a:cs typeface="Calibri Light"/>
              </a:rPr>
              <a:t> </a:t>
            </a:r>
            <a:r>
              <a:rPr sz="3300" b="0" spc="-15" dirty="0">
                <a:latin typeface="Calibri Light"/>
                <a:cs typeface="Calibri Light"/>
              </a:rPr>
              <a:t>Regression</a:t>
            </a:r>
            <a:endParaRPr sz="3300" dirty="0">
              <a:latin typeface="Calibri Light"/>
              <a:cs typeface="Calibri Light"/>
            </a:endParaRPr>
          </a:p>
        </p:txBody>
      </p:sp>
      <p:sp>
        <p:nvSpPr>
          <p:cNvPr id="8" name="object 106"/>
          <p:cNvSpPr/>
          <p:nvPr/>
        </p:nvSpPr>
        <p:spPr>
          <a:xfrm>
            <a:off x="96712" y="4414133"/>
            <a:ext cx="1607126" cy="199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8"/>
          <p:cNvSpPr txBox="1"/>
          <p:nvPr/>
        </p:nvSpPr>
        <p:spPr>
          <a:xfrm>
            <a:off x="540270" y="4931435"/>
            <a:ext cx="377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???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9"/>
          <p:cNvSpPr txBox="1"/>
          <p:nvPr/>
        </p:nvSpPr>
        <p:spPr>
          <a:xfrm>
            <a:off x="188543" y="5236235"/>
            <a:ext cx="10820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Normal  </a:t>
            </a:r>
            <a:r>
              <a:rPr sz="2000" b="1" spc="-3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qu</a:t>
            </a:r>
            <a:r>
              <a:rPr sz="20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on?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04"/>
          <p:cNvSpPr/>
          <p:nvPr/>
        </p:nvSpPr>
        <p:spPr>
          <a:xfrm>
            <a:off x="5268572" y="5795856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5">
                <a:moveTo>
                  <a:pt x="0" y="105335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729673" y="508000"/>
            <a:ext cx="266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Derivation:</a:t>
            </a:r>
            <a:endParaRPr lang="zh-CN" altLang="en-US" sz="2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ways to train / perform optimization  for linear regression models</a:t>
            </a:r>
          </a:p>
          <a:p>
            <a:r>
              <a:rPr lang="en-US" altLang="zh-CN" dirty="0"/>
              <a:t>Review: Gradient Descent</a:t>
            </a:r>
          </a:p>
          <a:p>
            <a:r>
              <a:rPr lang="en-US" altLang="zh-CN" dirty="0"/>
              <a:t>Gradient Descent (GD) for LR</a:t>
            </a:r>
          </a:p>
          <a:p>
            <a:r>
              <a:rPr lang="en-US" altLang="zh-CN" dirty="0"/>
              <a:t>Stochastic GD (SGD) for LR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08962-AB7A-4910-B1A7-1ED0926DBB1A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object 4"/>
          <p:cNvSpPr/>
          <p:nvPr/>
        </p:nvSpPr>
        <p:spPr>
          <a:xfrm>
            <a:off x="36830" y="2400483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9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Calibri" panose="020F0502020204030204"/>
                <a:sym typeface="+mn-ea"/>
              </a:rPr>
              <a:t>https://qiyanjun.github.io/2019f-UVA-CS6316-MachineLearning/</a:t>
            </a:r>
            <a:endParaRPr lang="en-US" altLang="zh-CN" dirty="0">
              <a:cs typeface="Calibri" panose="020F0502020204030204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3E6D-4E2F-4ED7-94BF-5D04FC316F75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/>
              <a:t>Thanks for listening</a:t>
            </a:r>
            <a:endParaRPr lang="zh-CN" altLang="en-US" i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F4A2-E050-474F-9AE1-9735276DDBFC}" type="datetime1">
              <a:rPr lang="zh-CN" altLang="en-US" smtClean="0"/>
              <a:t>2021/3/12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41706-D443-4E00-94D4-0CB0CAFA58C4}" type="datetime1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265748" y="151765"/>
            <a:ext cx="7954962" cy="585788"/>
          </a:xfrm>
          <a:prstGeom prst="rect">
            <a:avLst/>
          </a:prstGeom>
        </p:spPr>
        <p:txBody>
          <a:bodyPr/>
          <a:lstStyle/>
          <a:p>
            <a:r>
              <a:rPr lang="en-US" altLang="zh-CN" sz="4000" dirty="0"/>
              <a:t>Review: </a:t>
            </a:r>
            <a:r>
              <a:rPr lang="en-US" altLang="zh-CN" sz="3200" dirty="0"/>
              <a:t>two ways of Illustrating an Objective  Function (e.g. 2D case)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205547"/>
            <a:ext cx="7629525" cy="4307626"/>
          </a:xfrm>
          <a:prstGeom prst="rect">
            <a:avLst/>
          </a:prstGeom>
        </p:spPr>
      </p:pic>
      <p:sp>
        <p:nvSpPr>
          <p:cNvPr id="8" name="object 20"/>
          <p:cNvSpPr txBox="1"/>
          <p:nvPr/>
        </p:nvSpPr>
        <p:spPr>
          <a:xfrm>
            <a:off x="757237" y="5652187"/>
            <a:ext cx="77933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Gradient vector points </a:t>
            </a:r>
            <a:r>
              <a:rPr sz="1800" b="1" i="1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to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direction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i="1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greatest rate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increase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of the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objective </a:t>
            </a:r>
            <a:r>
              <a:rPr sz="1800" b="1" i="1" spc="-5" dirty="0">
                <a:solidFill>
                  <a:srgbClr val="0563C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function and its magnitude is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slope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of the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surface graph in that</a:t>
            </a:r>
            <a:r>
              <a:rPr sz="1800" b="1" i="1" u="sng" spc="1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direction</a:t>
            </a:r>
            <a:r>
              <a:rPr sz="1800" b="1" i="1" spc="-10" dirty="0">
                <a:latin typeface="Calibri" panose="020F0502020204030204"/>
                <a:cs typeface="Calibri" panose="020F0502020204030204"/>
              </a:rPr>
              <a:t>..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149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11683</TotalTime>
  <Words>2778</Words>
  <Application>Microsoft Office PowerPoint</Application>
  <PresentationFormat>全屏显示(4:3)</PresentationFormat>
  <Paragraphs>717</Paragraphs>
  <Slides>81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3" baseType="lpstr">
      <vt:lpstr>MS PGothic</vt:lpstr>
      <vt:lpstr>等线</vt:lpstr>
      <vt:lpstr>Arial</vt:lpstr>
      <vt:lpstr>Calibri</vt:lpstr>
      <vt:lpstr>Calibri Light</vt:lpstr>
      <vt:lpstr>Cambria</vt:lpstr>
      <vt:lpstr>Cambria Math</vt:lpstr>
      <vt:lpstr>Symbol</vt:lpstr>
      <vt:lpstr>Tahoma</vt:lpstr>
      <vt:lpstr>Times New Roman</vt:lpstr>
      <vt:lpstr>Wingdings</vt:lpstr>
      <vt:lpstr>Office 主题​​</vt:lpstr>
      <vt:lpstr>PowerPoint 演示文稿</vt:lpstr>
      <vt:lpstr>PowerPoint 演示文稿</vt:lpstr>
      <vt:lpstr>Course Content Plan  </vt:lpstr>
      <vt:lpstr>Today: Multivariate Linear Regression in a Nutshell</vt:lpstr>
      <vt:lpstr>Today</vt:lpstr>
      <vt:lpstr>Method I: normal equations </vt:lpstr>
      <vt:lpstr>A little bit more about [ Optimization ] </vt:lpstr>
      <vt:lpstr>Today</vt:lpstr>
      <vt:lpstr>Review: two ways of Illustrating an Objective  Function (e.g. 2D case) </vt:lpstr>
      <vt:lpstr>Review: Definitions of gradient (in L2-note)</vt:lpstr>
      <vt:lpstr>Review: Definitions of derivative (1D case)</vt:lpstr>
      <vt:lpstr>Gradient Descent (GD):  An iterative Algorithm</vt:lpstr>
      <vt:lpstr>Gradient Descent ( Steepest Descent )                                            – contour map view</vt:lpstr>
      <vt:lpstr>Illustration of Gradient Descent (2D case)</vt:lpstr>
      <vt:lpstr>Illustration of Gradient Descent (2D case)</vt:lpstr>
      <vt:lpstr>Optimize through Gradient Descent  (iterative) Algorithms</vt:lpstr>
      <vt:lpstr>PowerPoint 演示文稿</vt:lpstr>
      <vt:lpstr>Review: Derivative of a Quadratic Function </vt:lpstr>
      <vt:lpstr>PowerPoint 演示文稿</vt:lpstr>
      <vt:lpstr>Gradient Descent (Iteratively Optimize) </vt:lpstr>
      <vt:lpstr>PowerPoint 演示文稿</vt:lpstr>
      <vt:lpstr>PowerPoint 演示文稿</vt:lpstr>
      <vt:lpstr>Gradient Descent (Iteratively Optimize) </vt:lpstr>
      <vt:lpstr>PowerPoint 演示文稿</vt:lpstr>
      <vt:lpstr>Gradient Descent (Iteratively Optimize)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马 添毅</cp:lastModifiedBy>
  <cp:revision>365</cp:revision>
  <dcterms:created xsi:type="dcterms:W3CDTF">2019-04-07T06:41:07Z</dcterms:created>
  <dcterms:modified xsi:type="dcterms:W3CDTF">2021-03-12T07:52:12Z</dcterms:modified>
</cp:coreProperties>
</file>